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9" r:id="rId2"/>
    <p:sldId id="436" r:id="rId3"/>
    <p:sldId id="446" r:id="rId4"/>
    <p:sldId id="439" r:id="rId5"/>
    <p:sldId id="438" r:id="rId6"/>
    <p:sldId id="445" r:id="rId7"/>
    <p:sldId id="437" r:id="rId8"/>
    <p:sldId id="447" r:id="rId9"/>
    <p:sldId id="440" r:id="rId10"/>
    <p:sldId id="452" r:id="rId11"/>
    <p:sldId id="441" r:id="rId12"/>
    <p:sldId id="451" r:id="rId13"/>
    <p:sldId id="450" r:id="rId14"/>
    <p:sldId id="462" r:id="rId15"/>
    <p:sldId id="444" r:id="rId16"/>
    <p:sldId id="449" r:id="rId17"/>
    <p:sldId id="443" r:id="rId18"/>
    <p:sldId id="453" r:id="rId19"/>
    <p:sldId id="442" r:id="rId20"/>
    <p:sldId id="456" r:id="rId21"/>
    <p:sldId id="455" r:id="rId22"/>
    <p:sldId id="457" r:id="rId23"/>
    <p:sldId id="459" r:id="rId24"/>
    <p:sldId id="454" r:id="rId25"/>
    <p:sldId id="461" r:id="rId26"/>
    <p:sldId id="349" r:id="rId2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A08"/>
    <a:srgbClr val="FF00FF"/>
    <a:srgbClr val="FFFFC5"/>
    <a:srgbClr val="FFFF99"/>
    <a:srgbClr val="663300"/>
    <a:srgbClr val="00CC99"/>
    <a:srgbClr val="FAFD00"/>
    <a:srgbClr val="FF0000"/>
    <a:srgbClr val="F0C098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80172" autoAdjust="0"/>
  </p:normalViewPr>
  <p:slideViewPr>
    <p:cSldViewPr snapToGrid="0">
      <p:cViewPr>
        <p:scale>
          <a:sx n="90" d="100"/>
          <a:sy n="90" d="100"/>
        </p:scale>
        <p:origin x="-2920" y="-584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183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ocuments\IRIS\0_IRIS\Working\Inversion%20Graph.xlsx" TargetMode="External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9943454010814"/>
          <c:y val="0.0144276925771639"/>
          <c:w val="0.905523150772709"/>
          <c:h val="0.950158880187979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Sheet1!$B$2:$B$342</c:f>
              <c:numCache>
                <c:formatCode>General</c:formatCode>
                <c:ptCount val="341"/>
                <c:pt idx="0">
                  <c:v>-11.0</c:v>
                </c:pt>
                <c:pt idx="1">
                  <c:v>-14.0</c:v>
                </c:pt>
                <c:pt idx="2">
                  <c:v>-13.0</c:v>
                </c:pt>
                <c:pt idx="3">
                  <c:v>-7.0</c:v>
                </c:pt>
                <c:pt idx="4">
                  <c:v>5.0</c:v>
                </c:pt>
                <c:pt idx="5">
                  <c:v>21.0</c:v>
                </c:pt>
                <c:pt idx="6">
                  <c:v>30.0</c:v>
                </c:pt>
                <c:pt idx="7">
                  <c:v>38.0</c:v>
                </c:pt>
                <c:pt idx="8">
                  <c:v>37.0</c:v>
                </c:pt>
                <c:pt idx="9">
                  <c:v>28.0</c:v>
                </c:pt>
                <c:pt idx="10">
                  <c:v>19.0</c:v>
                </c:pt>
                <c:pt idx="11">
                  <c:v>10.0</c:v>
                </c:pt>
                <c:pt idx="12">
                  <c:v>0.0</c:v>
                </c:pt>
                <c:pt idx="13">
                  <c:v>2.0</c:v>
                </c:pt>
                <c:pt idx="14">
                  <c:v>7.0</c:v>
                </c:pt>
                <c:pt idx="15">
                  <c:v>15.0</c:v>
                </c:pt>
                <c:pt idx="16">
                  <c:v>16.0</c:v>
                </c:pt>
                <c:pt idx="17">
                  <c:v>22.0</c:v>
                </c:pt>
                <c:pt idx="18">
                  <c:v>19.0</c:v>
                </c:pt>
                <c:pt idx="19">
                  <c:v>12.0</c:v>
                </c:pt>
                <c:pt idx="20">
                  <c:v>7.0</c:v>
                </c:pt>
                <c:pt idx="21">
                  <c:v>5.0</c:v>
                </c:pt>
                <c:pt idx="22">
                  <c:v>6.0</c:v>
                </c:pt>
                <c:pt idx="23">
                  <c:v>9.0</c:v>
                </c:pt>
                <c:pt idx="24">
                  <c:v>15.0</c:v>
                </c:pt>
                <c:pt idx="25">
                  <c:v>24.0</c:v>
                </c:pt>
                <c:pt idx="26">
                  <c:v>31.0</c:v>
                </c:pt>
                <c:pt idx="27">
                  <c:v>36.0</c:v>
                </c:pt>
                <c:pt idx="28">
                  <c:v>37.0</c:v>
                </c:pt>
                <c:pt idx="29">
                  <c:v>33.0</c:v>
                </c:pt>
                <c:pt idx="30">
                  <c:v>27.0</c:v>
                </c:pt>
                <c:pt idx="31">
                  <c:v>15.0</c:v>
                </c:pt>
                <c:pt idx="32">
                  <c:v>9.0</c:v>
                </c:pt>
                <c:pt idx="33">
                  <c:v>5.0</c:v>
                </c:pt>
                <c:pt idx="34">
                  <c:v>2.0</c:v>
                </c:pt>
                <c:pt idx="35">
                  <c:v>-3.0</c:v>
                </c:pt>
                <c:pt idx="36">
                  <c:v>-6.0</c:v>
                </c:pt>
                <c:pt idx="37">
                  <c:v>-7.0</c:v>
                </c:pt>
                <c:pt idx="38">
                  <c:v>-8.0</c:v>
                </c:pt>
                <c:pt idx="39">
                  <c:v>-9.0</c:v>
                </c:pt>
                <c:pt idx="40">
                  <c:v>-10.0</c:v>
                </c:pt>
                <c:pt idx="41">
                  <c:v>-10.0</c:v>
                </c:pt>
                <c:pt idx="42">
                  <c:v>-9.0</c:v>
                </c:pt>
                <c:pt idx="43">
                  <c:v>-8.0</c:v>
                </c:pt>
                <c:pt idx="44">
                  <c:v>-7.0</c:v>
                </c:pt>
                <c:pt idx="45">
                  <c:v>-7.0</c:v>
                </c:pt>
                <c:pt idx="46">
                  <c:v>-5.0</c:v>
                </c:pt>
                <c:pt idx="47">
                  <c:v>0.0</c:v>
                </c:pt>
                <c:pt idx="48">
                  <c:v>5.0</c:v>
                </c:pt>
                <c:pt idx="49">
                  <c:v>10.0</c:v>
                </c:pt>
                <c:pt idx="50">
                  <c:v>14.0</c:v>
                </c:pt>
                <c:pt idx="51">
                  <c:v>19.0</c:v>
                </c:pt>
                <c:pt idx="52">
                  <c:v>25.0</c:v>
                </c:pt>
                <c:pt idx="53">
                  <c:v>31.0</c:v>
                </c:pt>
                <c:pt idx="54">
                  <c:v>34.0</c:v>
                </c:pt>
                <c:pt idx="55">
                  <c:v>38.0</c:v>
                </c:pt>
                <c:pt idx="56">
                  <c:v>41.0</c:v>
                </c:pt>
                <c:pt idx="57">
                  <c:v>42.0</c:v>
                </c:pt>
                <c:pt idx="58">
                  <c:v>44.0</c:v>
                </c:pt>
                <c:pt idx="59">
                  <c:v>41.0</c:v>
                </c:pt>
                <c:pt idx="60">
                  <c:v>34.0</c:v>
                </c:pt>
                <c:pt idx="61">
                  <c:v>26.0</c:v>
                </c:pt>
                <c:pt idx="62">
                  <c:v>22.0</c:v>
                </c:pt>
                <c:pt idx="63">
                  <c:v>20.0</c:v>
                </c:pt>
                <c:pt idx="64">
                  <c:v>21.0</c:v>
                </c:pt>
                <c:pt idx="65">
                  <c:v>24.0</c:v>
                </c:pt>
                <c:pt idx="66">
                  <c:v>26.0</c:v>
                </c:pt>
                <c:pt idx="67">
                  <c:v>26.0</c:v>
                </c:pt>
                <c:pt idx="68">
                  <c:v>21.0</c:v>
                </c:pt>
                <c:pt idx="69">
                  <c:v>10.0</c:v>
                </c:pt>
                <c:pt idx="70">
                  <c:v>0.0</c:v>
                </c:pt>
                <c:pt idx="71">
                  <c:v>-9.0</c:v>
                </c:pt>
                <c:pt idx="72">
                  <c:v>-16.0</c:v>
                </c:pt>
                <c:pt idx="73">
                  <c:v>-25.0</c:v>
                </c:pt>
                <c:pt idx="74">
                  <c:v>-32.0</c:v>
                </c:pt>
                <c:pt idx="75">
                  <c:v>-36.0</c:v>
                </c:pt>
                <c:pt idx="76">
                  <c:v>-30.0</c:v>
                </c:pt>
                <c:pt idx="77">
                  <c:v>-20.0</c:v>
                </c:pt>
                <c:pt idx="78">
                  <c:v>-10.0</c:v>
                </c:pt>
                <c:pt idx="79">
                  <c:v>-2.0</c:v>
                </c:pt>
                <c:pt idx="80">
                  <c:v>8.0</c:v>
                </c:pt>
                <c:pt idx="81">
                  <c:v>15.0</c:v>
                </c:pt>
                <c:pt idx="82">
                  <c:v>20.0</c:v>
                </c:pt>
                <c:pt idx="83">
                  <c:v>23.0</c:v>
                </c:pt>
                <c:pt idx="84">
                  <c:v>27.0</c:v>
                </c:pt>
                <c:pt idx="85">
                  <c:v>35.0</c:v>
                </c:pt>
                <c:pt idx="86">
                  <c:v>41.0</c:v>
                </c:pt>
                <c:pt idx="87">
                  <c:v>42.0</c:v>
                </c:pt>
                <c:pt idx="88">
                  <c:v>40.0</c:v>
                </c:pt>
                <c:pt idx="89">
                  <c:v>35.0</c:v>
                </c:pt>
                <c:pt idx="90">
                  <c:v>29.0</c:v>
                </c:pt>
                <c:pt idx="91">
                  <c:v>24.0</c:v>
                </c:pt>
                <c:pt idx="92">
                  <c:v>19.0</c:v>
                </c:pt>
                <c:pt idx="93">
                  <c:v>15.0</c:v>
                </c:pt>
                <c:pt idx="94">
                  <c:v>12.0</c:v>
                </c:pt>
                <c:pt idx="95">
                  <c:v>11.0</c:v>
                </c:pt>
                <c:pt idx="96">
                  <c:v>9.0</c:v>
                </c:pt>
                <c:pt idx="97">
                  <c:v>1.0</c:v>
                </c:pt>
                <c:pt idx="98">
                  <c:v>-2.0</c:v>
                </c:pt>
                <c:pt idx="99">
                  <c:v>-3.0</c:v>
                </c:pt>
                <c:pt idx="100">
                  <c:v>-4.0</c:v>
                </c:pt>
                <c:pt idx="101">
                  <c:v>-1.0</c:v>
                </c:pt>
                <c:pt idx="102">
                  <c:v>2.0</c:v>
                </c:pt>
                <c:pt idx="103">
                  <c:v>6.0</c:v>
                </c:pt>
                <c:pt idx="104">
                  <c:v>11.0</c:v>
                </c:pt>
                <c:pt idx="105">
                  <c:v>18.0</c:v>
                </c:pt>
                <c:pt idx="106">
                  <c:v>22.0</c:v>
                </c:pt>
                <c:pt idx="107">
                  <c:v>23.0</c:v>
                </c:pt>
                <c:pt idx="108">
                  <c:v>21.0</c:v>
                </c:pt>
                <c:pt idx="109">
                  <c:v>17.0</c:v>
                </c:pt>
                <c:pt idx="110">
                  <c:v>14.0</c:v>
                </c:pt>
                <c:pt idx="111">
                  <c:v>10.0</c:v>
                </c:pt>
                <c:pt idx="112">
                  <c:v>7.0</c:v>
                </c:pt>
                <c:pt idx="113">
                  <c:v>4.0</c:v>
                </c:pt>
                <c:pt idx="114">
                  <c:v>1.0</c:v>
                </c:pt>
                <c:pt idx="115">
                  <c:v>-1.0</c:v>
                </c:pt>
                <c:pt idx="116">
                  <c:v>0.0</c:v>
                </c:pt>
                <c:pt idx="117">
                  <c:v>5.0</c:v>
                </c:pt>
                <c:pt idx="118">
                  <c:v>11.0</c:v>
                </c:pt>
                <c:pt idx="119">
                  <c:v>18.0</c:v>
                </c:pt>
                <c:pt idx="120">
                  <c:v>22.0</c:v>
                </c:pt>
                <c:pt idx="121">
                  <c:v>26.0</c:v>
                </c:pt>
                <c:pt idx="122">
                  <c:v>30.0</c:v>
                </c:pt>
                <c:pt idx="123">
                  <c:v>32.0</c:v>
                </c:pt>
                <c:pt idx="124">
                  <c:v>29.0</c:v>
                </c:pt>
                <c:pt idx="125">
                  <c:v>21.0</c:v>
                </c:pt>
                <c:pt idx="126">
                  <c:v>16.0</c:v>
                </c:pt>
                <c:pt idx="127">
                  <c:v>10.0</c:v>
                </c:pt>
                <c:pt idx="128">
                  <c:v>6.0</c:v>
                </c:pt>
                <c:pt idx="129">
                  <c:v>2.0</c:v>
                </c:pt>
                <c:pt idx="130">
                  <c:v>-1.0</c:v>
                </c:pt>
                <c:pt idx="131">
                  <c:v>-5.0</c:v>
                </c:pt>
                <c:pt idx="132">
                  <c:v>-8.0</c:v>
                </c:pt>
                <c:pt idx="133">
                  <c:v>-10.0</c:v>
                </c:pt>
                <c:pt idx="134">
                  <c:v>-12.0</c:v>
                </c:pt>
                <c:pt idx="135">
                  <c:v>-15.0</c:v>
                </c:pt>
                <c:pt idx="136">
                  <c:v>-13.0</c:v>
                </c:pt>
                <c:pt idx="137">
                  <c:v>-9.0</c:v>
                </c:pt>
                <c:pt idx="138">
                  <c:v>-2.0</c:v>
                </c:pt>
                <c:pt idx="139">
                  <c:v>5.0</c:v>
                </c:pt>
                <c:pt idx="140">
                  <c:v>10.0</c:v>
                </c:pt>
                <c:pt idx="141">
                  <c:v>19.0</c:v>
                </c:pt>
                <c:pt idx="142">
                  <c:v>27.0</c:v>
                </c:pt>
                <c:pt idx="143">
                  <c:v>37.0</c:v>
                </c:pt>
                <c:pt idx="144">
                  <c:v>41.0</c:v>
                </c:pt>
                <c:pt idx="145">
                  <c:v>42.0</c:v>
                </c:pt>
                <c:pt idx="146">
                  <c:v>41.0</c:v>
                </c:pt>
                <c:pt idx="147">
                  <c:v>37.0</c:v>
                </c:pt>
                <c:pt idx="148">
                  <c:v>34.0</c:v>
                </c:pt>
                <c:pt idx="149">
                  <c:v>30.0</c:v>
                </c:pt>
                <c:pt idx="150">
                  <c:v>26.0</c:v>
                </c:pt>
                <c:pt idx="151">
                  <c:v>21.0</c:v>
                </c:pt>
                <c:pt idx="152">
                  <c:v>15.0</c:v>
                </c:pt>
                <c:pt idx="153">
                  <c:v>9.0</c:v>
                </c:pt>
                <c:pt idx="154">
                  <c:v>-1.0</c:v>
                </c:pt>
                <c:pt idx="155">
                  <c:v>-11.0</c:v>
                </c:pt>
                <c:pt idx="156">
                  <c:v>-18.0</c:v>
                </c:pt>
                <c:pt idx="157">
                  <c:v>-22.0</c:v>
                </c:pt>
                <c:pt idx="158">
                  <c:v>-23.0</c:v>
                </c:pt>
                <c:pt idx="159">
                  <c:v>-19.0</c:v>
                </c:pt>
                <c:pt idx="160">
                  <c:v>-10.0</c:v>
                </c:pt>
                <c:pt idx="161">
                  <c:v>1.0</c:v>
                </c:pt>
                <c:pt idx="162">
                  <c:v>10.0</c:v>
                </c:pt>
                <c:pt idx="163">
                  <c:v>16.0</c:v>
                </c:pt>
                <c:pt idx="164">
                  <c:v>20.0</c:v>
                </c:pt>
                <c:pt idx="165">
                  <c:v>26.0</c:v>
                </c:pt>
                <c:pt idx="166">
                  <c:v>31.0</c:v>
                </c:pt>
                <c:pt idx="167">
                  <c:v>36.0</c:v>
                </c:pt>
                <c:pt idx="168">
                  <c:v>40.0</c:v>
                </c:pt>
                <c:pt idx="169">
                  <c:v>44.0</c:v>
                </c:pt>
                <c:pt idx="170">
                  <c:v>48.0</c:v>
                </c:pt>
                <c:pt idx="171">
                  <c:v>49.0</c:v>
                </c:pt>
                <c:pt idx="172">
                  <c:v>45.0</c:v>
                </c:pt>
                <c:pt idx="173">
                  <c:v>39.0</c:v>
                </c:pt>
                <c:pt idx="174">
                  <c:v>29.0</c:v>
                </c:pt>
                <c:pt idx="175">
                  <c:v>14.0</c:v>
                </c:pt>
                <c:pt idx="176">
                  <c:v>0.0</c:v>
                </c:pt>
                <c:pt idx="177">
                  <c:v>-12.0</c:v>
                </c:pt>
                <c:pt idx="178">
                  <c:v>-34.0</c:v>
                </c:pt>
                <c:pt idx="179">
                  <c:v>-45.0</c:v>
                </c:pt>
                <c:pt idx="180">
                  <c:v>-49.0</c:v>
                </c:pt>
                <c:pt idx="181">
                  <c:v>-50.0</c:v>
                </c:pt>
                <c:pt idx="182">
                  <c:v>-45.0</c:v>
                </c:pt>
                <c:pt idx="183">
                  <c:v>-28.0</c:v>
                </c:pt>
                <c:pt idx="184">
                  <c:v>-16.0</c:v>
                </c:pt>
                <c:pt idx="185">
                  <c:v>3.0</c:v>
                </c:pt>
                <c:pt idx="186">
                  <c:v>15.0</c:v>
                </c:pt>
                <c:pt idx="187">
                  <c:v>27.0</c:v>
                </c:pt>
                <c:pt idx="188">
                  <c:v>35.0</c:v>
                </c:pt>
                <c:pt idx="189">
                  <c:v>43.0</c:v>
                </c:pt>
                <c:pt idx="190">
                  <c:v>43.0</c:v>
                </c:pt>
                <c:pt idx="191">
                  <c:v>43.0</c:v>
                </c:pt>
                <c:pt idx="192">
                  <c:v>41.0</c:v>
                </c:pt>
                <c:pt idx="193">
                  <c:v>42.0</c:v>
                </c:pt>
                <c:pt idx="194">
                  <c:v>47.0</c:v>
                </c:pt>
                <c:pt idx="195">
                  <c:v>53.0</c:v>
                </c:pt>
                <c:pt idx="196">
                  <c:v>60.0</c:v>
                </c:pt>
                <c:pt idx="197">
                  <c:v>58.0</c:v>
                </c:pt>
                <c:pt idx="198">
                  <c:v>48.0</c:v>
                </c:pt>
                <c:pt idx="199">
                  <c:v>28.0</c:v>
                </c:pt>
                <c:pt idx="200">
                  <c:v>10.0</c:v>
                </c:pt>
                <c:pt idx="201">
                  <c:v>-5.0</c:v>
                </c:pt>
                <c:pt idx="202">
                  <c:v>-13.0</c:v>
                </c:pt>
                <c:pt idx="203">
                  <c:v>-24.0</c:v>
                </c:pt>
                <c:pt idx="204">
                  <c:v>-30.0</c:v>
                </c:pt>
                <c:pt idx="205">
                  <c:v>-31.0</c:v>
                </c:pt>
                <c:pt idx="206">
                  <c:v>-28.0</c:v>
                </c:pt>
                <c:pt idx="207">
                  <c:v>-24.0</c:v>
                </c:pt>
                <c:pt idx="208">
                  <c:v>-18.0</c:v>
                </c:pt>
                <c:pt idx="209">
                  <c:v>-12.0</c:v>
                </c:pt>
                <c:pt idx="210">
                  <c:v>-6.0</c:v>
                </c:pt>
                <c:pt idx="211">
                  <c:v>-2.0</c:v>
                </c:pt>
                <c:pt idx="212">
                  <c:v>2.0</c:v>
                </c:pt>
                <c:pt idx="213">
                  <c:v>3.0</c:v>
                </c:pt>
                <c:pt idx="214">
                  <c:v>6.0</c:v>
                </c:pt>
                <c:pt idx="215">
                  <c:v>7.0</c:v>
                </c:pt>
                <c:pt idx="216">
                  <c:v>10.0</c:v>
                </c:pt>
                <c:pt idx="217">
                  <c:v>15.0</c:v>
                </c:pt>
                <c:pt idx="218">
                  <c:v>19.0</c:v>
                </c:pt>
                <c:pt idx="219">
                  <c:v>27.0</c:v>
                </c:pt>
                <c:pt idx="220">
                  <c:v>34.0</c:v>
                </c:pt>
                <c:pt idx="221">
                  <c:v>39.0</c:v>
                </c:pt>
                <c:pt idx="222">
                  <c:v>41.0</c:v>
                </c:pt>
                <c:pt idx="223">
                  <c:v>36.0</c:v>
                </c:pt>
                <c:pt idx="224">
                  <c:v>29.0</c:v>
                </c:pt>
                <c:pt idx="225">
                  <c:v>16.0</c:v>
                </c:pt>
                <c:pt idx="226">
                  <c:v>12.0</c:v>
                </c:pt>
                <c:pt idx="227">
                  <c:v>6.0</c:v>
                </c:pt>
                <c:pt idx="228">
                  <c:v>1.0</c:v>
                </c:pt>
                <c:pt idx="229">
                  <c:v>-3.0</c:v>
                </c:pt>
                <c:pt idx="230">
                  <c:v>-5.0</c:v>
                </c:pt>
                <c:pt idx="231">
                  <c:v>-4.0</c:v>
                </c:pt>
                <c:pt idx="232">
                  <c:v>0.0</c:v>
                </c:pt>
                <c:pt idx="233">
                  <c:v>3.0</c:v>
                </c:pt>
                <c:pt idx="234">
                  <c:v>8.0</c:v>
                </c:pt>
                <c:pt idx="235">
                  <c:v>10.0</c:v>
                </c:pt>
                <c:pt idx="236">
                  <c:v>13.0</c:v>
                </c:pt>
                <c:pt idx="237">
                  <c:v>14.0</c:v>
                </c:pt>
                <c:pt idx="238">
                  <c:v>15.0</c:v>
                </c:pt>
                <c:pt idx="239">
                  <c:v>15.0</c:v>
                </c:pt>
                <c:pt idx="240">
                  <c:v>14.0</c:v>
                </c:pt>
                <c:pt idx="241">
                  <c:v>14.0</c:v>
                </c:pt>
                <c:pt idx="242">
                  <c:v>15.0</c:v>
                </c:pt>
                <c:pt idx="243">
                  <c:v>18.0</c:v>
                </c:pt>
                <c:pt idx="244">
                  <c:v>25.0</c:v>
                </c:pt>
                <c:pt idx="245">
                  <c:v>29.0</c:v>
                </c:pt>
                <c:pt idx="246">
                  <c:v>33.0</c:v>
                </c:pt>
                <c:pt idx="247">
                  <c:v>34.0</c:v>
                </c:pt>
                <c:pt idx="248">
                  <c:v>31.0</c:v>
                </c:pt>
                <c:pt idx="249">
                  <c:v>26.0</c:v>
                </c:pt>
                <c:pt idx="250">
                  <c:v>19.0</c:v>
                </c:pt>
                <c:pt idx="251">
                  <c:v>8.0</c:v>
                </c:pt>
                <c:pt idx="252">
                  <c:v>0.0</c:v>
                </c:pt>
                <c:pt idx="253">
                  <c:v>-7.0</c:v>
                </c:pt>
                <c:pt idx="254">
                  <c:v>-13.0</c:v>
                </c:pt>
                <c:pt idx="255">
                  <c:v>-15.0</c:v>
                </c:pt>
                <c:pt idx="256">
                  <c:v>-9.0</c:v>
                </c:pt>
                <c:pt idx="257">
                  <c:v>-2.0</c:v>
                </c:pt>
                <c:pt idx="258">
                  <c:v>6.0</c:v>
                </c:pt>
                <c:pt idx="259">
                  <c:v>11.0</c:v>
                </c:pt>
                <c:pt idx="260">
                  <c:v>14.0</c:v>
                </c:pt>
                <c:pt idx="261">
                  <c:v>15.0</c:v>
                </c:pt>
                <c:pt idx="262">
                  <c:v>12.0</c:v>
                </c:pt>
                <c:pt idx="263">
                  <c:v>7.0</c:v>
                </c:pt>
                <c:pt idx="264">
                  <c:v>4.0</c:v>
                </c:pt>
                <c:pt idx="265">
                  <c:v>1.0</c:v>
                </c:pt>
                <c:pt idx="266">
                  <c:v>0.0</c:v>
                </c:pt>
                <c:pt idx="267">
                  <c:v>0.0</c:v>
                </c:pt>
                <c:pt idx="268">
                  <c:v>5.0</c:v>
                </c:pt>
                <c:pt idx="269">
                  <c:v>13.0</c:v>
                </c:pt>
                <c:pt idx="270">
                  <c:v>20.0</c:v>
                </c:pt>
                <c:pt idx="271">
                  <c:v>25.0</c:v>
                </c:pt>
                <c:pt idx="272">
                  <c:v>27.0</c:v>
                </c:pt>
                <c:pt idx="273">
                  <c:v>31.0</c:v>
                </c:pt>
                <c:pt idx="274">
                  <c:v>30.0</c:v>
                </c:pt>
                <c:pt idx="275">
                  <c:v>26.0</c:v>
                </c:pt>
                <c:pt idx="276">
                  <c:v>19.0</c:v>
                </c:pt>
                <c:pt idx="277">
                  <c:v>14.0</c:v>
                </c:pt>
                <c:pt idx="278">
                  <c:v>11.0</c:v>
                </c:pt>
                <c:pt idx="279">
                  <c:v>10.0</c:v>
                </c:pt>
                <c:pt idx="280">
                  <c:v>12.0</c:v>
                </c:pt>
                <c:pt idx="281">
                  <c:v>13.0</c:v>
                </c:pt>
                <c:pt idx="282">
                  <c:v>15.0</c:v>
                </c:pt>
                <c:pt idx="283">
                  <c:v>15.0</c:v>
                </c:pt>
                <c:pt idx="284">
                  <c:v>15.0</c:v>
                </c:pt>
                <c:pt idx="285">
                  <c:v>15.0</c:v>
                </c:pt>
                <c:pt idx="286">
                  <c:v>17.0</c:v>
                </c:pt>
                <c:pt idx="287">
                  <c:v>25.0</c:v>
                </c:pt>
                <c:pt idx="288">
                  <c:v>28.0</c:v>
                </c:pt>
                <c:pt idx="289">
                  <c:v>22.0</c:v>
                </c:pt>
                <c:pt idx="290">
                  <c:v>16.0</c:v>
                </c:pt>
                <c:pt idx="291">
                  <c:v>11.0</c:v>
                </c:pt>
                <c:pt idx="292">
                  <c:v>6.0</c:v>
                </c:pt>
                <c:pt idx="293">
                  <c:v>2.0</c:v>
                </c:pt>
                <c:pt idx="294">
                  <c:v>1.0</c:v>
                </c:pt>
                <c:pt idx="295">
                  <c:v>8.0</c:v>
                </c:pt>
                <c:pt idx="296">
                  <c:v>11.0</c:v>
                </c:pt>
                <c:pt idx="297">
                  <c:v>13.0</c:v>
                </c:pt>
                <c:pt idx="298">
                  <c:v>11.0</c:v>
                </c:pt>
                <c:pt idx="299">
                  <c:v>7.0</c:v>
                </c:pt>
                <c:pt idx="300">
                  <c:v>2.0</c:v>
                </c:pt>
                <c:pt idx="301">
                  <c:v>-4.0</c:v>
                </c:pt>
                <c:pt idx="302">
                  <c:v>-8.0</c:v>
                </c:pt>
                <c:pt idx="303">
                  <c:v>-14.0</c:v>
                </c:pt>
                <c:pt idx="304">
                  <c:v>-19.0</c:v>
                </c:pt>
                <c:pt idx="305">
                  <c:v>-22.0</c:v>
                </c:pt>
                <c:pt idx="306">
                  <c:v>-22.0</c:v>
                </c:pt>
                <c:pt idx="307">
                  <c:v>-14.0</c:v>
                </c:pt>
                <c:pt idx="308">
                  <c:v>0.0</c:v>
                </c:pt>
                <c:pt idx="309">
                  <c:v>16.0</c:v>
                </c:pt>
                <c:pt idx="310">
                  <c:v>37.0</c:v>
                </c:pt>
                <c:pt idx="311">
                  <c:v>55.0</c:v>
                </c:pt>
                <c:pt idx="312">
                  <c:v>63.0</c:v>
                </c:pt>
                <c:pt idx="313">
                  <c:v>67.0</c:v>
                </c:pt>
                <c:pt idx="314">
                  <c:v>64.0</c:v>
                </c:pt>
                <c:pt idx="315">
                  <c:v>52.0</c:v>
                </c:pt>
                <c:pt idx="316">
                  <c:v>41.0</c:v>
                </c:pt>
                <c:pt idx="317">
                  <c:v>29.0</c:v>
                </c:pt>
                <c:pt idx="318">
                  <c:v>17.0</c:v>
                </c:pt>
                <c:pt idx="319">
                  <c:v>5.0</c:v>
                </c:pt>
                <c:pt idx="320">
                  <c:v>-1.0</c:v>
                </c:pt>
                <c:pt idx="321">
                  <c:v>0.0</c:v>
                </c:pt>
                <c:pt idx="322">
                  <c:v>3.0</c:v>
                </c:pt>
                <c:pt idx="323">
                  <c:v>8.0</c:v>
                </c:pt>
                <c:pt idx="324">
                  <c:v>7.0</c:v>
                </c:pt>
                <c:pt idx="325">
                  <c:v>-1.0</c:v>
                </c:pt>
                <c:pt idx="326">
                  <c:v>-8.0</c:v>
                </c:pt>
                <c:pt idx="327">
                  <c:v>-18.0</c:v>
                </c:pt>
                <c:pt idx="328">
                  <c:v>-23.0</c:v>
                </c:pt>
                <c:pt idx="329">
                  <c:v>-26.0</c:v>
                </c:pt>
                <c:pt idx="330">
                  <c:v>-26.0</c:v>
                </c:pt>
                <c:pt idx="331">
                  <c:v>-24.0</c:v>
                </c:pt>
                <c:pt idx="332">
                  <c:v>-16.0</c:v>
                </c:pt>
                <c:pt idx="333">
                  <c:v>0.0</c:v>
                </c:pt>
                <c:pt idx="334">
                  <c:v>10.0</c:v>
                </c:pt>
                <c:pt idx="335">
                  <c:v>21.0</c:v>
                </c:pt>
                <c:pt idx="336">
                  <c:v>31.0</c:v>
                </c:pt>
                <c:pt idx="337">
                  <c:v>40.0</c:v>
                </c:pt>
                <c:pt idx="338">
                  <c:v>47.0</c:v>
                </c:pt>
                <c:pt idx="339">
                  <c:v>50.0</c:v>
                </c:pt>
                <c:pt idx="340">
                  <c:v>49.0</c:v>
                </c:pt>
              </c:numCache>
            </c:numRef>
          </c:xVal>
          <c:yVal>
            <c:numRef>
              <c:f>Sheet1!$C$2:$C$342</c:f>
              <c:numCache>
                <c:formatCode>General</c:formatCode>
                <c:ptCount val="341"/>
                <c:pt idx="0">
                  <c:v>0.0</c:v>
                </c:pt>
                <c:pt idx="1">
                  <c:v>-1.0</c:v>
                </c:pt>
                <c:pt idx="2">
                  <c:v>-2.0</c:v>
                </c:pt>
                <c:pt idx="3">
                  <c:v>-3.0</c:v>
                </c:pt>
                <c:pt idx="4">
                  <c:v>-4.0</c:v>
                </c:pt>
                <c:pt idx="5">
                  <c:v>-5.0</c:v>
                </c:pt>
                <c:pt idx="6">
                  <c:v>-6.0</c:v>
                </c:pt>
                <c:pt idx="7">
                  <c:v>-7.0</c:v>
                </c:pt>
                <c:pt idx="8">
                  <c:v>-8.0</c:v>
                </c:pt>
                <c:pt idx="9">
                  <c:v>-9.0</c:v>
                </c:pt>
                <c:pt idx="10">
                  <c:v>-10.0</c:v>
                </c:pt>
                <c:pt idx="11">
                  <c:v>-11.0</c:v>
                </c:pt>
                <c:pt idx="12">
                  <c:v>-12.0</c:v>
                </c:pt>
                <c:pt idx="13">
                  <c:v>-13.0</c:v>
                </c:pt>
                <c:pt idx="14">
                  <c:v>-14.0</c:v>
                </c:pt>
                <c:pt idx="15">
                  <c:v>-15.0</c:v>
                </c:pt>
                <c:pt idx="16">
                  <c:v>-16.0</c:v>
                </c:pt>
                <c:pt idx="17">
                  <c:v>-17.0</c:v>
                </c:pt>
                <c:pt idx="18">
                  <c:v>-18.0</c:v>
                </c:pt>
                <c:pt idx="19">
                  <c:v>-19.0</c:v>
                </c:pt>
                <c:pt idx="20">
                  <c:v>-20.0</c:v>
                </c:pt>
                <c:pt idx="21">
                  <c:v>-21.0</c:v>
                </c:pt>
                <c:pt idx="22">
                  <c:v>-22.0</c:v>
                </c:pt>
                <c:pt idx="23">
                  <c:v>-23.0</c:v>
                </c:pt>
                <c:pt idx="24">
                  <c:v>-24.0</c:v>
                </c:pt>
                <c:pt idx="25">
                  <c:v>-25.0</c:v>
                </c:pt>
                <c:pt idx="26">
                  <c:v>-26.0</c:v>
                </c:pt>
                <c:pt idx="27">
                  <c:v>-27.0</c:v>
                </c:pt>
                <c:pt idx="28">
                  <c:v>-28.0</c:v>
                </c:pt>
                <c:pt idx="29">
                  <c:v>-29.0</c:v>
                </c:pt>
                <c:pt idx="30">
                  <c:v>-30.0</c:v>
                </c:pt>
                <c:pt idx="31">
                  <c:v>-31.0</c:v>
                </c:pt>
                <c:pt idx="32">
                  <c:v>-32.0</c:v>
                </c:pt>
                <c:pt idx="33">
                  <c:v>-33.0</c:v>
                </c:pt>
                <c:pt idx="34">
                  <c:v>-34.0</c:v>
                </c:pt>
                <c:pt idx="35">
                  <c:v>-35.0</c:v>
                </c:pt>
                <c:pt idx="36">
                  <c:v>-36.0</c:v>
                </c:pt>
                <c:pt idx="37">
                  <c:v>-37.0</c:v>
                </c:pt>
                <c:pt idx="38">
                  <c:v>-38.0</c:v>
                </c:pt>
                <c:pt idx="39">
                  <c:v>-39.0</c:v>
                </c:pt>
                <c:pt idx="40">
                  <c:v>-40.0</c:v>
                </c:pt>
                <c:pt idx="41">
                  <c:v>-41.0</c:v>
                </c:pt>
                <c:pt idx="42">
                  <c:v>-42.0</c:v>
                </c:pt>
                <c:pt idx="43">
                  <c:v>-43.0</c:v>
                </c:pt>
                <c:pt idx="44">
                  <c:v>-44.0</c:v>
                </c:pt>
                <c:pt idx="45">
                  <c:v>-45.0</c:v>
                </c:pt>
                <c:pt idx="46">
                  <c:v>-46.0</c:v>
                </c:pt>
                <c:pt idx="47">
                  <c:v>-47.0</c:v>
                </c:pt>
                <c:pt idx="48">
                  <c:v>-48.0</c:v>
                </c:pt>
                <c:pt idx="49">
                  <c:v>-49.0</c:v>
                </c:pt>
                <c:pt idx="50">
                  <c:v>-50.0</c:v>
                </c:pt>
                <c:pt idx="51">
                  <c:v>-51.0</c:v>
                </c:pt>
                <c:pt idx="52">
                  <c:v>-52.0</c:v>
                </c:pt>
                <c:pt idx="53">
                  <c:v>-53.0</c:v>
                </c:pt>
                <c:pt idx="54">
                  <c:v>-54.0</c:v>
                </c:pt>
                <c:pt idx="55">
                  <c:v>-55.0</c:v>
                </c:pt>
                <c:pt idx="56">
                  <c:v>-56.0</c:v>
                </c:pt>
                <c:pt idx="57">
                  <c:v>-57.0</c:v>
                </c:pt>
                <c:pt idx="58">
                  <c:v>-58.0</c:v>
                </c:pt>
                <c:pt idx="59">
                  <c:v>-59.0</c:v>
                </c:pt>
                <c:pt idx="60">
                  <c:v>-60.0</c:v>
                </c:pt>
                <c:pt idx="61">
                  <c:v>-61.0</c:v>
                </c:pt>
                <c:pt idx="62">
                  <c:v>-62.0</c:v>
                </c:pt>
                <c:pt idx="63">
                  <c:v>-63.0</c:v>
                </c:pt>
                <c:pt idx="64">
                  <c:v>-64.0</c:v>
                </c:pt>
                <c:pt idx="65">
                  <c:v>-65.0</c:v>
                </c:pt>
                <c:pt idx="66">
                  <c:v>-66.0</c:v>
                </c:pt>
                <c:pt idx="67">
                  <c:v>-67.0</c:v>
                </c:pt>
                <c:pt idx="68">
                  <c:v>-68.0</c:v>
                </c:pt>
                <c:pt idx="69">
                  <c:v>-69.0</c:v>
                </c:pt>
                <c:pt idx="70">
                  <c:v>-70.0</c:v>
                </c:pt>
                <c:pt idx="71">
                  <c:v>-71.0</c:v>
                </c:pt>
                <c:pt idx="72">
                  <c:v>-72.0</c:v>
                </c:pt>
                <c:pt idx="73">
                  <c:v>-73.0</c:v>
                </c:pt>
                <c:pt idx="74">
                  <c:v>-74.0</c:v>
                </c:pt>
                <c:pt idx="75">
                  <c:v>-75.0</c:v>
                </c:pt>
                <c:pt idx="76">
                  <c:v>-76.0</c:v>
                </c:pt>
                <c:pt idx="77">
                  <c:v>-77.0</c:v>
                </c:pt>
                <c:pt idx="78">
                  <c:v>-78.0</c:v>
                </c:pt>
                <c:pt idx="79">
                  <c:v>-79.0</c:v>
                </c:pt>
                <c:pt idx="80">
                  <c:v>-80.0</c:v>
                </c:pt>
                <c:pt idx="81">
                  <c:v>-81.0</c:v>
                </c:pt>
                <c:pt idx="82">
                  <c:v>-82.0</c:v>
                </c:pt>
                <c:pt idx="83">
                  <c:v>-83.0</c:v>
                </c:pt>
                <c:pt idx="84">
                  <c:v>-84.0</c:v>
                </c:pt>
                <c:pt idx="85">
                  <c:v>-85.0</c:v>
                </c:pt>
                <c:pt idx="86">
                  <c:v>-86.0</c:v>
                </c:pt>
                <c:pt idx="87">
                  <c:v>-87.0</c:v>
                </c:pt>
                <c:pt idx="88">
                  <c:v>-88.0</c:v>
                </c:pt>
                <c:pt idx="89">
                  <c:v>-89.0</c:v>
                </c:pt>
                <c:pt idx="90">
                  <c:v>-90.0</c:v>
                </c:pt>
                <c:pt idx="91">
                  <c:v>-91.0</c:v>
                </c:pt>
                <c:pt idx="92">
                  <c:v>-92.0</c:v>
                </c:pt>
                <c:pt idx="93">
                  <c:v>-93.0</c:v>
                </c:pt>
                <c:pt idx="94">
                  <c:v>-94.0</c:v>
                </c:pt>
                <c:pt idx="95">
                  <c:v>-95.0</c:v>
                </c:pt>
                <c:pt idx="96">
                  <c:v>-96.0</c:v>
                </c:pt>
                <c:pt idx="97">
                  <c:v>-97.0</c:v>
                </c:pt>
                <c:pt idx="98">
                  <c:v>-98.0</c:v>
                </c:pt>
                <c:pt idx="99">
                  <c:v>-99.0</c:v>
                </c:pt>
                <c:pt idx="100">
                  <c:v>-100.0</c:v>
                </c:pt>
                <c:pt idx="101">
                  <c:v>-101.0</c:v>
                </c:pt>
                <c:pt idx="102">
                  <c:v>-102.0</c:v>
                </c:pt>
                <c:pt idx="103">
                  <c:v>-103.0</c:v>
                </c:pt>
                <c:pt idx="104">
                  <c:v>-104.0</c:v>
                </c:pt>
                <c:pt idx="105">
                  <c:v>-105.0</c:v>
                </c:pt>
                <c:pt idx="106">
                  <c:v>-106.0</c:v>
                </c:pt>
                <c:pt idx="107">
                  <c:v>-107.0</c:v>
                </c:pt>
                <c:pt idx="108">
                  <c:v>-108.0</c:v>
                </c:pt>
                <c:pt idx="109">
                  <c:v>-109.0</c:v>
                </c:pt>
                <c:pt idx="110">
                  <c:v>-110.0</c:v>
                </c:pt>
                <c:pt idx="111">
                  <c:v>-111.0</c:v>
                </c:pt>
                <c:pt idx="112">
                  <c:v>-112.0</c:v>
                </c:pt>
                <c:pt idx="113">
                  <c:v>-113.0</c:v>
                </c:pt>
                <c:pt idx="114">
                  <c:v>-114.0</c:v>
                </c:pt>
                <c:pt idx="115">
                  <c:v>-115.0</c:v>
                </c:pt>
                <c:pt idx="116">
                  <c:v>-116.0</c:v>
                </c:pt>
                <c:pt idx="117">
                  <c:v>-117.0</c:v>
                </c:pt>
                <c:pt idx="118">
                  <c:v>-118.0</c:v>
                </c:pt>
                <c:pt idx="119">
                  <c:v>-119.0</c:v>
                </c:pt>
                <c:pt idx="120">
                  <c:v>-120.0</c:v>
                </c:pt>
                <c:pt idx="121">
                  <c:v>-121.0</c:v>
                </c:pt>
                <c:pt idx="122">
                  <c:v>-122.0</c:v>
                </c:pt>
                <c:pt idx="123">
                  <c:v>-123.0</c:v>
                </c:pt>
                <c:pt idx="124">
                  <c:v>-124.0</c:v>
                </c:pt>
                <c:pt idx="125">
                  <c:v>-125.0</c:v>
                </c:pt>
                <c:pt idx="126">
                  <c:v>-126.0</c:v>
                </c:pt>
                <c:pt idx="127">
                  <c:v>-127.0</c:v>
                </c:pt>
                <c:pt idx="128">
                  <c:v>-128.0</c:v>
                </c:pt>
                <c:pt idx="129">
                  <c:v>-129.0</c:v>
                </c:pt>
                <c:pt idx="130">
                  <c:v>-130.0</c:v>
                </c:pt>
                <c:pt idx="131">
                  <c:v>-131.0</c:v>
                </c:pt>
                <c:pt idx="132">
                  <c:v>-132.0</c:v>
                </c:pt>
                <c:pt idx="133">
                  <c:v>-133.0</c:v>
                </c:pt>
                <c:pt idx="134">
                  <c:v>-134.0</c:v>
                </c:pt>
                <c:pt idx="135">
                  <c:v>-135.0</c:v>
                </c:pt>
                <c:pt idx="136">
                  <c:v>-136.0</c:v>
                </c:pt>
                <c:pt idx="137">
                  <c:v>-137.0</c:v>
                </c:pt>
                <c:pt idx="138">
                  <c:v>-138.0</c:v>
                </c:pt>
                <c:pt idx="139">
                  <c:v>-139.0</c:v>
                </c:pt>
                <c:pt idx="140">
                  <c:v>-140.0</c:v>
                </c:pt>
                <c:pt idx="141">
                  <c:v>-141.0</c:v>
                </c:pt>
                <c:pt idx="142">
                  <c:v>-142.0</c:v>
                </c:pt>
                <c:pt idx="143">
                  <c:v>-143.0</c:v>
                </c:pt>
                <c:pt idx="144">
                  <c:v>-144.0</c:v>
                </c:pt>
                <c:pt idx="145">
                  <c:v>-145.0</c:v>
                </c:pt>
                <c:pt idx="146">
                  <c:v>-146.0</c:v>
                </c:pt>
                <c:pt idx="147">
                  <c:v>-147.0</c:v>
                </c:pt>
                <c:pt idx="148">
                  <c:v>-148.0</c:v>
                </c:pt>
                <c:pt idx="149">
                  <c:v>-149.0</c:v>
                </c:pt>
                <c:pt idx="150">
                  <c:v>-150.0</c:v>
                </c:pt>
                <c:pt idx="151">
                  <c:v>-151.0</c:v>
                </c:pt>
                <c:pt idx="152">
                  <c:v>-152.0</c:v>
                </c:pt>
                <c:pt idx="153">
                  <c:v>-153.0</c:v>
                </c:pt>
                <c:pt idx="154">
                  <c:v>-154.0</c:v>
                </c:pt>
                <c:pt idx="155">
                  <c:v>-155.0</c:v>
                </c:pt>
                <c:pt idx="156">
                  <c:v>-156.0</c:v>
                </c:pt>
                <c:pt idx="157">
                  <c:v>-157.0</c:v>
                </c:pt>
                <c:pt idx="158">
                  <c:v>-158.0</c:v>
                </c:pt>
                <c:pt idx="159">
                  <c:v>-159.0</c:v>
                </c:pt>
                <c:pt idx="160">
                  <c:v>-160.0</c:v>
                </c:pt>
                <c:pt idx="161">
                  <c:v>-161.0</c:v>
                </c:pt>
                <c:pt idx="162">
                  <c:v>-162.0</c:v>
                </c:pt>
                <c:pt idx="163">
                  <c:v>-163.0</c:v>
                </c:pt>
                <c:pt idx="164">
                  <c:v>-164.0</c:v>
                </c:pt>
                <c:pt idx="165">
                  <c:v>-165.0</c:v>
                </c:pt>
                <c:pt idx="166">
                  <c:v>-166.0</c:v>
                </c:pt>
                <c:pt idx="167">
                  <c:v>-167.0</c:v>
                </c:pt>
                <c:pt idx="168">
                  <c:v>-168.0</c:v>
                </c:pt>
                <c:pt idx="169">
                  <c:v>-169.0</c:v>
                </c:pt>
                <c:pt idx="170">
                  <c:v>-170.0</c:v>
                </c:pt>
                <c:pt idx="171">
                  <c:v>-171.0</c:v>
                </c:pt>
                <c:pt idx="172">
                  <c:v>-172.0</c:v>
                </c:pt>
                <c:pt idx="173">
                  <c:v>-173.0</c:v>
                </c:pt>
                <c:pt idx="174">
                  <c:v>-174.0</c:v>
                </c:pt>
                <c:pt idx="175">
                  <c:v>-175.0</c:v>
                </c:pt>
                <c:pt idx="176">
                  <c:v>-176.0</c:v>
                </c:pt>
                <c:pt idx="177">
                  <c:v>-177.0</c:v>
                </c:pt>
                <c:pt idx="178">
                  <c:v>-178.0</c:v>
                </c:pt>
                <c:pt idx="179">
                  <c:v>-179.0</c:v>
                </c:pt>
                <c:pt idx="180">
                  <c:v>-180.0</c:v>
                </c:pt>
                <c:pt idx="181">
                  <c:v>-181.0</c:v>
                </c:pt>
                <c:pt idx="182">
                  <c:v>-182.0</c:v>
                </c:pt>
                <c:pt idx="183">
                  <c:v>-183.0</c:v>
                </c:pt>
                <c:pt idx="184">
                  <c:v>-184.0</c:v>
                </c:pt>
                <c:pt idx="185">
                  <c:v>-185.0</c:v>
                </c:pt>
                <c:pt idx="186">
                  <c:v>-186.0</c:v>
                </c:pt>
                <c:pt idx="187">
                  <c:v>-187.0</c:v>
                </c:pt>
                <c:pt idx="188">
                  <c:v>-188.0</c:v>
                </c:pt>
                <c:pt idx="189">
                  <c:v>-189.0</c:v>
                </c:pt>
                <c:pt idx="190">
                  <c:v>-190.0</c:v>
                </c:pt>
                <c:pt idx="191">
                  <c:v>-191.0</c:v>
                </c:pt>
                <c:pt idx="192">
                  <c:v>-192.0</c:v>
                </c:pt>
                <c:pt idx="193">
                  <c:v>-193.0</c:v>
                </c:pt>
                <c:pt idx="194">
                  <c:v>-194.0</c:v>
                </c:pt>
                <c:pt idx="195">
                  <c:v>-195.0</c:v>
                </c:pt>
                <c:pt idx="196">
                  <c:v>-196.0</c:v>
                </c:pt>
                <c:pt idx="197">
                  <c:v>-197.0</c:v>
                </c:pt>
                <c:pt idx="198">
                  <c:v>-198.0</c:v>
                </c:pt>
                <c:pt idx="199">
                  <c:v>-199.0</c:v>
                </c:pt>
                <c:pt idx="200">
                  <c:v>-200.0</c:v>
                </c:pt>
                <c:pt idx="201">
                  <c:v>-201.0</c:v>
                </c:pt>
                <c:pt idx="202">
                  <c:v>-202.0</c:v>
                </c:pt>
                <c:pt idx="203">
                  <c:v>-203.0</c:v>
                </c:pt>
                <c:pt idx="204">
                  <c:v>-204.0</c:v>
                </c:pt>
                <c:pt idx="205">
                  <c:v>-205.0</c:v>
                </c:pt>
                <c:pt idx="206">
                  <c:v>-206.0</c:v>
                </c:pt>
                <c:pt idx="207">
                  <c:v>-207.0</c:v>
                </c:pt>
                <c:pt idx="208">
                  <c:v>-208.0</c:v>
                </c:pt>
                <c:pt idx="209">
                  <c:v>-209.0</c:v>
                </c:pt>
                <c:pt idx="210">
                  <c:v>-210.0</c:v>
                </c:pt>
                <c:pt idx="211">
                  <c:v>-211.0</c:v>
                </c:pt>
                <c:pt idx="212">
                  <c:v>-212.0</c:v>
                </c:pt>
                <c:pt idx="213">
                  <c:v>-213.0</c:v>
                </c:pt>
                <c:pt idx="214">
                  <c:v>-214.0</c:v>
                </c:pt>
                <c:pt idx="215">
                  <c:v>-215.0</c:v>
                </c:pt>
                <c:pt idx="216">
                  <c:v>-216.0</c:v>
                </c:pt>
                <c:pt idx="217">
                  <c:v>-217.0</c:v>
                </c:pt>
                <c:pt idx="218">
                  <c:v>-218.0</c:v>
                </c:pt>
                <c:pt idx="219">
                  <c:v>-219.0</c:v>
                </c:pt>
                <c:pt idx="220">
                  <c:v>-220.0</c:v>
                </c:pt>
                <c:pt idx="221">
                  <c:v>-221.0</c:v>
                </c:pt>
                <c:pt idx="222">
                  <c:v>-222.0</c:v>
                </c:pt>
                <c:pt idx="223">
                  <c:v>-223.0</c:v>
                </c:pt>
                <c:pt idx="224">
                  <c:v>-224.0</c:v>
                </c:pt>
                <c:pt idx="225">
                  <c:v>-225.0</c:v>
                </c:pt>
                <c:pt idx="226">
                  <c:v>-226.0</c:v>
                </c:pt>
                <c:pt idx="227">
                  <c:v>-227.0</c:v>
                </c:pt>
                <c:pt idx="228">
                  <c:v>-228.0</c:v>
                </c:pt>
                <c:pt idx="229">
                  <c:v>-229.0</c:v>
                </c:pt>
                <c:pt idx="230">
                  <c:v>-230.0</c:v>
                </c:pt>
                <c:pt idx="231">
                  <c:v>-231.0</c:v>
                </c:pt>
                <c:pt idx="232">
                  <c:v>-232.0</c:v>
                </c:pt>
                <c:pt idx="233">
                  <c:v>-233.0</c:v>
                </c:pt>
                <c:pt idx="234">
                  <c:v>-234.0</c:v>
                </c:pt>
                <c:pt idx="235">
                  <c:v>-235.0</c:v>
                </c:pt>
                <c:pt idx="236">
                  <c:v>-236.0</c:v>
                </c:pt>
                <c:pt idx="237">
                  <c:v>-237.0</c:v>
                </c:pt>
                <c:pt idx="238">
                  <c:v>-238.0</c:v>
                </c:pt>
                <c:pt idx="239">
                  <c:v>-239.0</c:v>
                </c:pt>
                <c:pt idx="240">
                  <c:v>-240.0</c:v>
                </c:pt>
                <c:pt idx="241">
                  <c:v>-241.0</c:v>
                </c:pt>
                <c:pt idx="242">
                  <c:v>-242.0</c:v>
                </c:pt>
                <c:pt idx="243">
                  <c:v>-243.0</c:v>
                </c:pt>
                <c:pt idx="244">
                  <c:v>-244.0</c:v>
                </c:pt>
                <c:pt idx="245">
                  <c:v>-245.0</c:v>
                </c:pt>
                <c:pt idx="246">
                  <c:v>-246.0</c:v>
                </c:pt>
                <c:pt idx="247">
                  <c:v>-247.0</c:v>
                </c:pt>
                <c:pt idx="248">
                  <c:v>-248.0</c:v>
                </c:pt>
                <c:pt idx="249">
                  <c:v>-249.0</c:v>
                </c:pt>
                <c:pt idx="250">
                  <c:v>-250.0</c:v>
                </c:pt>
                <c:pt idx="251">
                  <c:v>-251.0</c:v>
                </c:pt>
                <c:pt idx="252">
                  <c:v>-252.0</c:v>
                </c:pt>
                <c:pt idx="253">
                  <c:v>-253.0</c:v>
                </c:pt>
                <c:pt idx="254">
                  <c:v>-254.0</c:v>
                </c:pt>
                <c:pt idx="255">
                  <c:v>-255.0</c:v>
                </c:pt>
                <c:pt idx="256">
                  <c:v>-256.0</c:v>
                </c:pt>
                <c:pt idx="257">
                  <c:v>-257.0</c:v>
                </c:pt>
                <c:pt idx="258">
                  <c:v>-258.0</c:v>
                </c:pt>
                <c:pt idx="259">
                  <c:v>-259.0</c:v>
                </c:pt>
                <c:pt idx="260">
                  <c:v>-260.0</c:v>
                </c:pt>
                <c:pt idx="261">
                  <c:v>-261.0</c:v>
                </c:pt>
                <c:pt idx="262">
                  <c:v>-262.0</c:v>
                </c:pt>
                <c:pt idx="263">
                  <c:v>-263.0</c:v>
                </c:pt>
                <c:pt idx="264">
                  <c:v>-264.0</c:v>
                </c:pt>
                <c:pt idx="265">
                  <c:v>-265.0</c:v>
                </c:pt>
                <c:pt idx="266">
                  <c:v>-266.0</c:v>
                </c:pt>
                <c:pt idx="267">
                  <c:v>-267.0</c:v>
                </c:pt>
                <c:pt idx="268">
                  <c:v>-268.0</c:v>
                </c:pt>
                <c:pt idx="269">
                  <c:v>-269.0</c:v>
                </c:pt>
                <c:pt idx="270">
                  <c:v>-270.0</c:v>
                </c:pt>
                <c:pt idx="271">
                  <c:v>-271.0</c:v>
                </c:pt>
                <c:pt idx="272">
                  <c:v>-272.0</c:v>
                </c:pt>
                <c:pt idx="273">
                  <c:v>-273.0</c:v>
                </c:pt>
                <c:pt idx="274">
                  <c:v>-274.0</c:v>
                </c:pt>
                <c:pt idx="275">
                  <c:v>-275.0</c:v>
                </c:pt>
                <c:pt idx="276">
                  <c:v>-276.0</c:v>
                </c:pt>
                <c:pt idx="277">
                  <c:v>-277.0</c:v>
                </c:pt>
                <c:pt idx="278">
                  <c:v>-278.0</c:v>
                </c:pt>
                <c:pt idx="279">
                  <c:v>-279.0</c:v>
                </c:pt>
                <c:pt idx="280">
                  <c:v>-280.0</c:v>
                </c:pt>
                <c:pt idx="281">
                  <c:v>-281.0</c:v>
                </c:pt>
                <c:pt idx="282">
                  <c:v>-282.0</c:v>
                </c:pt>
                <c:pt idx="283">
                  <c:v>-283.0</c:v>
                </c:pt>
                <c:pt idx="284">
                  <c:v>-284.0</c:v>
                </c:pt>
                <c:pt idx="285">
                  <c:v>-285.0</c:v>
                </c:pt>
                <c:pt idx="286">
                  <c:v>-286.0</c:v>
                </c:pt>
                <c:pt idx="287">
                  <c:v>-287.0</c:v>
                </c:pt>
                <c:pt idx="288">
                  <c:v>-288.0</c:v>
                </c:pt>
                <c:pt idx="289">
                  <c:v>-289.0</c:v>
                </c:pt>
                <c:pt idx="290">
                  <c:v>-290.0</c:v>
                </c:pt>
                <c:pt idx="291">
                  <c:v>-291.0</c:v>
                </c:pt>
                <c:pt idx="292">
                  <c:v>-292.0</c:v>
                </c:pt>
                <c:pt idx="293">
                  <c:v>-293.0</c:v>
                </c:pt>
                <c:pt idx="294">
                  <c:v>-294.0</c:v>
                </c:pt>
                <c:pt idx="295">
                  <c:v>-295.0</c:v>
                </c:pt>
                <c:pt idx="296">
                  <c:v>-296.0</c:v>
                </c:pt>
                <c:pt idx="297">
                  <c:v>-297.0</c:v>
                </c:pt>
                <c:pt idx="298">
                  <c:v>-298.0</c:v>
                </c:pt>
                <c:pt idx="299">
                  <c:v>-299.0</c:v>
                </c:pt>
                <c:pt idx="300">
                  <c:v>-300.0</c:v>
                </c:pt>
                <c:pt idx="301">
                  <c:v>-301.0</c:v>
                </c:pt>
                <c:pt idx="302">
                  <c:v>-302.0</c:v>
                </c:pt>
                <c:pt idx="303">
                  <c:v>-303.0</c:v>
                </c:pt>
                <c:pt idx="304">
                  <c:v>-304.0</c:v>
                </c:pt>
                <c:pt idx="305">
                  <c:v>-305.0</c:v>
                </c:pt>
                <c:pt idx="306">
                  <c:v>-306.0</c:v>
                </c:pt>
                <c:pt idx="307">
                  <c:v>-307.0</c:v>
                </c:pt>
                <c:pt idx="308">
                  <c:v>-308.0</c:v>
                </c:pt>
                <c:pt idx="309">
                  <c:v>-309.0</c:v>
                </c:pt>
                <c:pt idx="310">
                  <c:v>-310.0</c:v>
                </c:pt>
                <c:pt idx="311">
                  <c:v>-311.0</c:v>
                </c:pt>
                <c:pt idx="312">
                  <c:v>-312.0</c:v>
                </c:pt>
                <c:pt idx="313">
                  <c:v>-313.0</c:v>
                </c:pt>
                <c:pt idx="314">
                  <c:v>-314.0</c:v>
                </c:pt>
                <c:pt idx="315">
                  <c:v>-315.0</c:v>
                </c:pt>
                <c:pt idx="316">
                  <c:v>-316.0</c:v>
                </c:pt>
                <c:pt idx="317">
                  <c:v>-317.0</c:v>
                </c:pt>
                <c:pt idx="318">
                  <c:v>-318.0</c:v>
                </c:pt>
                <c:pt idx="319">
                  <c:v>-319.0</c:v>
                </c:pt>
                <c:pt idx="320">
                  <c:v>-320.0</c:v>
                </c:pt>
                <c:pt idx="321">
                  <c:v>-321.0</c:v>
                </c:pt>
                <c:pt idx="322">
                  <c:v>-322.0</c:v>
                </c:pt>
                <c:pt idx="323">
                  <c:v>-323.0</c:v>
                </c:pt>
                <c:pt idx="324">
                  <c:v>-324.0</c:v>
                </c:pt>
                <c:pt idx="325">
                  <c:v>-325.0</c:v>
                </c:pt>
                <c:pt idx="326">
                  <c:v>-326.0</c:v>
                </c:pt>
                <c:pt idx="327">
                  <c:v>-327.0</c:v>
                </c:pt>
                <c:pt idx="328">
                  <c:v>-328.0</c:v>
                </c:pt>
                <c:pt idx="329">
                  <c:v>-329.0</c:v>
                </c:pt>
                <c:pt idx="330">
                  <c:v>-330.0</c:v>
                </c:pt>
                <c:pt idx="331">
                  <c:v>-331.0</c:v>
                </c:pt>
                <c:pt idx="332">
                  <c:v>-332.0</c:v>
                </c:pt>
                <c:pt idx="333">
                  <c:v>-333.0</c:v>
                </c:pt>
                <c:pt idx="334">
                  <c:v>-334.0</c:v>
                </c:pt>
                <c:pt idx="335">
                  <c:v>-335.0</c:v>
                </c:pt>
                <c:pt idx="336">
                  <c:v>-336.0</c:v>
                </c:pt>
                <c:pt idx="337">
                  <c:v>-337.0</c:v>
                </c:pt>
                <c:pt idx="338">
                  <c:v>-338.0</c:v>
                </c:pt>
                <c:pt idx="339">
                  <c:v>-339.0</c:v>
                </c:pt>
                <c:pt idx="340">
                  <c:v>-340.0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31802728"/>
        <c:axId val="-1987085576"/>
      </c:scatterChart>
      <c:valAx>
        <c:axId val="1831802728"/>
        <c:scaling>
          <c:orientation val="minMax"/>
          <c:max val="225.0"/>
          <c:min val="-150.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987085576"/>
        <c:crosses val="autoZero"/>
        <c:crossBetween val="midCat"/>
        <c:majorUnit val="50.0"/>
        <c:minorUnit val="25.0"/>
      </c:valAx>
      <c:valAx>
        <c:axId val="-1987085576"/>
        <c:scaling>
          <c:orientation val="minMax"/>
          <c:max val="0.0"/>
          <c:min val="-350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31802728"/>
        <c:crosses val="autoZero"/>
        <c:crossBetween val="midCat"/>
        <c:majorUnit val="25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9336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043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4196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The </a:t>
            </a:r>
            <a:r>
              <a:rPr lang="en-US" altLang="en-US" dirty="0" smtClean="0"/>
              <a:t>limitation of relative impedance is that it has only the frequency content of the input zero phase data – typically 10 to 40 or 50 </a:t>
            </a:r>
            <a:r>
              <a:rPr lang="en-US" altLang="en-US" dirty="0" smtClean="0"/>
              <a:t>Hz.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Thus, it lacks </a:t>
            </a:r>
            <a:r>
              <a:rPr lang="en-US" altLang="en-US" dirty="0" smtClean="0"/>
              <a:t>the very low and very high frequency</a:t>
            </a:r>
            <a:r>
              <a:rPr lang="en-US" altLang="en-US" baseline="0" dirty="0" smtClean="0"/>
              <a:t> information that we see in an impedance </a:t>
            </a:r>
            <a:r>
              <a:rPr lang="en-US" altLang="en-US" baseline="0" dirty="0" smtClean="0"/>
              <a:t>log. There </a:t>
            </a:r>
            <a:r>
              <a:rPr lang="en-US" altLang="en-US" baseline="0" dirty="0" smtClean="0"/>
              <a:t>are methods by which we can estimate and add in the </a:t>
            </a:r>
            <a:r>
              <a:rPr lang="en-US" altLang="en-US" dirty="0" smtClean="0"/>
              <a:t>very low frequency</a:t>
            </a:r>
            <a:r>
              <a:rPr lang="en-US" altLang="en-US" baseline="0" dirty="0" smtClean="0"/>
              <a:t> information.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6063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slide reemphasizes the previous </a:t>
            </a:r>
            <a:r>
              <a:rPr lang="en-US" dirty="0" smtClean="0"/>
              <a:t>slide.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impedance log has a frequency range of 0 to 200+ </a:t>
            </a:r>
            <a:r>
              <a:rPr lang="en-US" dirty="0" smtClean="0"/>
              <a:t>Hz.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zero phase trace has about 10 to 50 </a:t>
            </a:r>
            <a:r>
              <a:rPr lang="en-US" dirty="0" smtClean="0"/>
              <a:t>Hz.</a:t>
            </a:r>
            <a:r>
              <a:rPr lang="en-US" baseline="0" dirty="0" smtClean="0"/>
              <a:t> </a:t>
            </a:r>
            <a:r>
              <a:rPr lang="en-US" dirty="0" smtClean="0"/>
              <a:t>Since </a:t>
            </a:r>
            <a:r>
              <a:rPr lang="en-US" dirty="0" smtClean="0"/>
              <a:t>relative impedance is derived from the zero phase trace, it is also limited to the 10 to 50 Hz frequency range.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44753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</a:t>
            </a:r>
            <a:r>
              <a:rPr lang="en-US" dirty="0" smtClean="0"/>
              <a:t>are two </a:t>
            </a:r>
            <a:r>
              <a:rPr lang="en-US" dirty="0" smtClean="0"/>
              <a:t>(2) types </a:t>
            </a:r>
            <a:r>
              <a:rPr lang="en-US" dirty="0" smtClean="0"/>
              <a:t>of impedance data we can estimate and use:</a:t>
            </a:r>
          </a:p>
          <a:p>
            <a:r>
              <a:rPr lang="en-US" dirty="0" smtClean="0"/>
              <a:t>     - relative impedance (this slide), and</a:t>
            </a:r>
          </a:p>
          <a:p>
            <a:r>
              <a:rPr lang="en-US" dirty="0" smtClean="0"/>
              <a:t>     - absolute impedance</a:t>
            </a:r>
            <a:r>
              <a:rPr lang="en-US" baseline="0" dirty="0" smtClean="0"/>
              <a:t> (next slide).</a:t>
            </a:r>
          </a:p>
          <a:p>
            <a:endParaRPr lang="en-US" baseline="0" dirty="0" smtClean="0"/>
          </a:p>
          <a:p>
            <a:pPr>
              <a:tabLst>
                <a:tab pos="571500" algn="l"/>
              </a:tabLst>
            </a:pPr>
            <a:r>
              <a:rPr lang="en-US" baseline="0" dirty="0" smtClean="0"/>
              <a:t>Slide 8 outlined how we get relative impedance: </a:t>
            </a:r>
            <a:r>
              <a:rPr lang="en-US" sz="1400" baseline="0" dirty="0" smtClean="0"/>
              <a:t>(1) </a:t>
            </a:r>
            <a:r>
              <a:rPr lang="en-US" sz="1200" dirty="0" smtClean="0"/>
              <a:t>Integrating </a:t>
            </a:r>
            <a:r>
              <a:rPr lang="en-US" sz="1200" dirty="0" smtClean="0"/>
              <a:t>the zero-phase trace (a running sum</a:t>
            </a:r>
            <a:r>
              <a:rPr lang="en-US" sz="1200" dirty="0" smtClean="0"/>
              <a:t>); and (2)</a:t>
            </a:r>
            <a:r>
              <a:rPr lang="en-US" sz="1200" baseline="0" dirty="0" smtClean="0"/>
              <a:t> rotating </a:t>
            </a:r>
            <a:r>
              <a:rPr lang="en-US" sz="1200" dirty="0" smtClean="0"/>
              <a:t>the </a:t>
            </a:r>
            <a:r>
              <a:rPr lang="en-US" sz="1200" dirty="0" smtClean="0"/>
              <a:t>phase of the zero-phase trace by -90</a:t>
            </a:r>
            <a:r>
              <a:rPr lang="en-US" sz="1200" dirty="0" smtClean="0">
                <a:latin typeface="Arial"/>
                <a:cs typeface="Arial"/>
              </a:rPr>
              <a:t>°</a:t>
            </a:r>
            <a:r>
              <a:rPr lang="en-US" sz="1200" baseline="0" dirty="0" smtClean="0">
                <a:latin typeface="Times New Roman" pitchFamily="18" charset="0"/>
                <a:cs typeface="+mn-cs"/>
              </a:rPr>
              <a:t>. </a:t>
            </a:r>
            <a:r>
              <a:rPr lang="en-US" baseline="0" dirty="0" smtClean="0"/>
              <a:t>Relative </a:t>
            </a:r>
            <a:r>
              <a:rPr lang="en-US" baseline="0" dirty="0" smtClean="0"/>
              <a:t>impedance indicates relative changes (increases/decreases) in seismic </a:t>
            </a:r>
            <a:r>
              <a:rPr lang="en-US" baseline="0" dirty="0" smtClean="0"/>
              <a:t>impedance. In </a:t>
            </a:r>
            <a:r>
              <a:rPr lang="en-US" baseline="0" dirty="0" smtClean="0"/>
              <a:t>some </a:t>
            </a:r>
            <a:r>
              <a:rPr lang="en-US" baseline="0" dirty="0" smtClean="0"/>
              <a:t>cases, </a:t>
            </a:r>
            <a:r>
              <a:rPr lang="en-US" baseline="0" dirty="0" smtClean="0"/>
              <a:t>it can be calibrated locally to an average physical property of a reservoir </a:t>
            </a:r>
            <a:r>
              <a:rPr lang="en-US" baseline="0" dirty="0" smtClean="0"/>
              <a:t>unit. Since </a:t>
            </a:r>
            <a:r>
              <a:rPr lang="en-US" baseline="0" dirty="0" smtClean="0"/>
              <a:t>it lacks the low frequency trends, it is not useful for accurately measuring vertical impedance changes over large intervals.</a:t>
            </a:r>
          </a:p>
          <a:p>
            <a:endParaRPr lang="en-US" baseline="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455797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Absolute </a:t>
            </a:r>
            <a:r>
              <a:rPr lang="en-US" dirty="0" smtClean="0"/>
              <a:t>impedance is much more </a:t>
            </a:r>
            <a:r>
              <a:rPr lang="en-US" dirty="0" smtClean="0"/>
              <a:t>informative.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start with the</a:t>
            </a:r>
            <a:r>
              <a:rPr lang="en-US" baseline="0" dirty="0" smtClean="0"/>
              <a:t> relative impedance, which was described on the previous </a:t>
            </a:r>
            <a:r>
              <a:rPr lang="en-US" baseline="0" dirty="0" smtClean="0"/>
              <a:t>slide. We </a:t>
            </a:r>
            <a:r>
              <a:rPr lang="en-US" baseline="0" dirty="0" smtClean="0"/>
              <a:t>estimate and restore the low frequency component of seismic data </a:t>
            </a:r>
            <a:r>
              <a:rPr lang="en-US" baseline="0" dirty="0" smtClean="0"/>
              <a:t>using: well </a:t>
            </a:r>
            <a:r>
              <a:rPr lang="en-US" baseline="0" dirty="0" smtClean="0"/>
              <a:t>data from the project area, and/</a:t>
            </a:r>
            <a:r>
              <a:rPr lang="en-US" baseline="0" dirty="0" smtClean="0"/>
              <a:t>or seismic </a:t>
            </a:r>
            <a:r>
              <a:rPr lang="en-US" baseline="0" dirty="0" smtClean="0"/>
              <a:t>derived stacking velocities (from the data processors)</a:t>
            </a:r>
            <a:r>
              <a:rPr lang="en-US" baseline="0" dirty="0" smtClean="0"/>
              <a:t>. Precise </a:t>
            </a:r>
            <a:r>
              <a:rPr lang="en-US" baseline="0" dirty="0" smtClean="0"/>
              <a:t>calibration of impedance measurements is possible for multiple reservoirs at multiple well </a:t>
            </a:r>
            <a:r>
              <a:rPr lang="en-US" baseline="0" dirty="0" smtClean="0"/>
              <a:t>locations. Frequently, </a:t>
            </a:r>
            <a:r>
              <a:rPr lang="en-US" baseline="0" dirty="0" smtClean="0"/>
              <a:t>it is used to build input for a detailed reservoir model (for reservoir simulation).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65458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 called a semblance </a:t>
            </a:r>
            <a:r>
              <a:rPr lang="en-US" dirty="0" smtClean="0"/>
              <a:t>diagram.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colors indicate how well a seismic gather is flattened at different velocities as a function of depth (</a:t>
            </a:r>
            <a:r>
              <a:rPr lang="en-US" baseline="0" dirty="0" smtClean="0"/>
              <a:t>TWT). A </a:t>
            </a:r>
            <a:r>
              <a:rPr lang="en-US" baseline="0" dirty="0" smtClean="0"/>
              <a:t>velocity analyst will draw a curve (magenta line) to define a velocity vs depth function for this </a:t>
            </a:r>
            <a:r>
              <a:rPr lang="en-US" baseline="0" dirty="0" smtClean="0"/>
              <a:t>gather. This </a:t>
            </a:r>
            <a:r>
              <a:rPr lang="en-US" baseline="0" dirty="0" smtClean="0"/>
              <a:t>velocity function gives us an estimate of the low frequency component at the CMP location of this gather.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95309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this frequency spectra</a:t>
            </a:r>
            <a:r>
              <a:rPr lang="en-US" baseline="0" dirty="0" smtClean="0"/>
              <a:t> diagram, we get the red seismic bandwidth information from the zero phase </a:t>
            </a:r>
            <a:r>
              <a:rPr lang="en-US" baseline="0" dirty="0" smtClean="0"/>
              <a:t>trace. We </a:t>
            </a:r>
            <a:r>
              <a:rPr lang="en-US" baseline="0" dirty="0" smtClean="0"/>
              <a:t>estimate the low frequency component either from filtering log data or using stacking </a:t>
            </a:r>
            <a:r>
              <a:rPr lang="en-US" baseline="0" dirty="0" smtClean="0"/>
              <a:t>velocities. By </a:t>
            </a:r>
            <a:r>
              <a:rPr lang="en-US" baseline="0" dirty="0" smtClean="0"/>
              <a:t>adding the two together, we get a better representation of the impedance structure at various locations.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43556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Several </a:t>
            </a:r>
            <a:r>
              <a:rPr lang="en-US" dirty="0" smtClean="0"/>
              <a:t>facts about the acoustic impedance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3845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 </a:t>
            </a:r>
            <a:r>
              <a:rPr lang="en-US" dirty="0" smtClean="0"/>
              <a:t>of the reasons that these data give us value.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9571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Several </a:t>
            </a:r>
            <a:r>
              <a:rPr lang="en-US" dirty="0" smtClean="0"/>
              <a:t>statements about our </a:t>
            </a:r>
            <a:r>
              <a:rPr lang="en-US" dirty="0" smtClean="0"/>
              <a:t>assumptions.</a:t>
            </a:r>
            <a:r>
              <a:rPr lang="en-US" baseline="0" dirty="0" smtClean="0"/>
              <a:t> </a:t>
            </a:r>
            <a:r>
              <a:rPr lang="en-US" dirty="0" smtClean="0"/>
              <a:t>Given </a:t>
            </a:r>
            <a:r>
              <a:rPr lang="en-US" dirty="0" smtClean="0"/>
              <a:t>point #3, we would prefer to use a near offset/angle stack to derive the impedance </a:t>
            </a:r>
            <a:r>
              <a:rPr lang="en-US" dirty="0" smtClean="0"/>
              <a:t>traces.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signal-to-noise ratio has to be adequate, removing most of the random </a:t>
            </a:r>
            <a:r>
              <a:rPr lang="en-US" dirty="0" smtClean="0"/>
              <a:t>noise.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S:N is low, then we would use the full stack</a:t>
            </a:r>
            <a:r>
              <a:rPr lang="en-US" baseline="0" dirty="0" smtClean="0"/>
              <a:t> zero phase data as our input to the inversion operation.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10311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slide walks through the inversion </a:t>
            </a:r>
            <a:r>
              <a:rPr lang="en-US" dirty="0" smtClean="0"/>
              <a:t>process.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start with seismic and well data, from which we can get </a:t>
            </a:r>
            <a:r>
              <a:rPr lang="en-US" dirty="0" smtClean="0"/>
              <a:t>horizons.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get the low frequency content from filtering logs or stacking velocity </a:t>
            </a:r>
            <a:r>
              <a:rPr lang="en-US" dirty="0" smtClean="0"/>
              <a:t>analysis.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also extract a wavelet from the seismic </a:t>
            </a:r>
            <a:r>
              <a:rPr lang="en-US" dirty="0" smtClean="0"/>
              <a:t>data.</a:t>
            </a:r>
            <a:r>
              <a:rPr lang="en-US" baseline="0" dirty="0" smtClean="0"/>
              <a:t> </a:t>
            </a:r>
            <a:r>
              <a:rPr lang="en-US" dirty="0" smtClean="0"/>
              <a:t>Using </a:t>
            </a:r>
            <a:r>
              <a:rPr lang="en-US" dirty="0" smtClean="0"/>
              <a:t>the zero phase data, the low frequency component and the wavelet, we invert the seismic data to get impedance and </a:t>
            </a:r>
            <a:r>
              <a:rPr lang="en-US" dirty="0" smtClean="0"/>
              <a:t>density.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then try to develop a relationship to give us predictions of rock and fluid properties,</a:t>
            </a:r>
            <a:r>
              <a:rPr lang="en-US" baseline="0" dirty="0" smtClean="0"/>
              <a:t> such as lithology and porosity.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7299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72A3F9-340E-43BE-8903-0BAE8500CBE9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40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98775" y="527050"/>
            <a:ext cx="3506788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449" y="3315535"/>
            <a:ext cx="6641189" cy="3140275"/>
          </a:xfrm>
          <a:prstGeom prst="rect">
            <a:avLst/>
          </a:prstGeom>
          <a:noFill/>
          <a:ln w="12700">
            <a:miter lim="800000"/>
            <a:headEnd type="none" w="sm" len="sm"/>
            <a:tailEnd type="none" w="sm" len="sm"/>
          </a:ln>
        </p:spPr>
        <p:txBody>
          <a:bodyPr lIns="91405" tIns="45703" rIns="91405" bIns="45703"/>
          <a:lstStyle/>
          <a:p>
            <a:r>
              <a:rPr lang="en-US" dirty="0" smtClean="0"/>
              <a:t>Six </a:t>
            </a:r>
            <a:r>
              <a:rPr lang="en-US" dirty="0" smtClean="0"/>
              <a:t>main topics within this lecture.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8250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will show two </a:t>
            </a:r>
            <a:r>
              <a:rPr lang="en-US" dirty="0" smtClean="0"/>
              <a:t>examples.</a:t>
            </a:r>
            <a:r>
              <a:rPr lang="en-US" baseline="0" dirty="0" smtClean="0"/>
              <a:t> </a:t>
            </a:r>
            <a:r>
              <a:rPr lang="en-US" dirty="0" smtClean="0"/>
              <a:t>Example</a:t>
            </a:r>
            <a:r>
              <a:rPr lang="en-US" baseline="0" dirty="0" smtClean="0"/>
              <a:t> </a:t>
            </a:r>
            <a:r>
              <a:rPr lang="en-US" baseline="0" dirty="0" smtClean="0"/>
              <a:t>1 is for a gas </a:t>
            </a:r>
            <a:r>
              <a:rPr lang="en-US" baseline="0" dirty="0" smtClean="0"/>
              <a:t>field. Here </a:t>
            </a:r>
            <a:r>
              <a:rPr lang="en-US" baseline="0" dirty="0" smtClean="0"/>
              <a:t>we show the zero phase data at two </a:t>
            </a:r>
            <a:r>
              <a:rPr lang="en-US" baseline="0" dirty="0" smtClean="0"/>
              <a:t>scales. There </a:t>
            </a:r>
            <a:r>
              <a:rPr lang="en-US" baseline="0" dirty="0" smtClean="0"/>
              <a:t>is an amplitude anomaly associated with the presence of the </a:t>
            </a:r>
            <a:r>
              <a:rPr lang="en-US" baseline="0" dirty="0" smtClean="0"/>
              <a:t>gas. Consider </a:t>
            </a:r>
            <a:r>
              <a:rPr lang="en-US" baseline="0" dirty="0" smtClean="0"/>
              <a:t>how much detail on the distribution of the gas is apparent on the zero phase </a:t>
            </a:r>
            <a:r>
              <a:rPr lang="en-US" baseline="0" dirty="0" smtClean="0"/>
              <a:t>data. We </a:t>
            </a:r>
            <a:r>
              <a:rPr lang="en-US" baseline="0" dirty="0" smtClean="0"/>
              <a:t>will show the inversion result for the zoomed in view (lower right).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0169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upper image is the same zero phase data as was on the last slide (lower right)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bottom is the absolute impedance obtained from the inversion </a:t>
            </a:r>
            <a:r>
              <a:rPr lang="en-US" dirty="0" smtClean="0"/>
              <a:t>process.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how much more detail there is about the reservoir unit and the gas “sweet spot” (cyan).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9260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</a:t>
            </a:r>
            <a:r>
              <a:rPr lang="en-US" dirty="0" smtClean="0"/>
              <a:t>is a second </a:t>
            </a:r>
            <a:r>
              <a:rPr lang="en-US" dirty="0" smtClean="0"/>
              <a:t>example.</a:t>
            </a:r>
            <a:r>
              <a:rPr lang="en-US" baseline="0" dirty="0" smtClean="0"/>
              <a:t> </a:t>
            </a:r>
            <a:r>
              <a:rPr lang="en-US" dirty="0" smtClean="0"/>
              <a:t>Top </a:t>
            </a:r>
            <a:r>
              <a:rPr lang="en-US" dirty="0" smtClean="0"/>
              <a:t>view is the zero phase data; there are two P-impedance curves shown for </a:t>
            </a:r>
            <a:r>
              <a:rPr lang="en-US" dirty="0" smtClean="0"/>
              <a:t>two (2) wells.</a:t>
            </a:r>
            <a:r>
              <a:rPr lang="en-US" baseline="0" dirty="0" smtClean="0"/>
              <a:t> </a:t>
            </a:r>
            <a:r>
              <a:rPr lang="en-US" dirty="0" smtClean="0"/>
              <a:t>The three (3) </a:t>
            </a:r>
            <a:r>
              <a:rPr lang="en-US" dirty="0" smtClean="0"/>
              <a:t>arrows in well 1 and the </a:t>
            </a:r>
            <a:r>
              <a:rPr lang="en-US" dirty="0" smtClean="0"/>
              <a:t>one (1) </a:t>
            </a:r>
            <a:r>
              <a:rPr lang="en-US" dirty="0" smtClean="0"/>
              <a:t>arrow in well 2 mark pay </a:t>
            </a:r>
            <a:r>
              <a:rPr lang="en-US" dirty="0" smtClean="0"/>
              <a:t>zones.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there is not a good correlation between the impedance curve (from well logs) and the zero phase reflection bands.</a:t>
            </a:r>
          </a:p>
          <a:p>
            <a:endParaRPr lang="en-US" dirty="0" smtClean="0"/>
          </a:p>
          <a:p>
            <a:r>
              <a:rPr lang="en-US" dirty="0" smtClean="0"/>
              <a:t>The lower</a:t>
            </a:r>
            <a:r>
              <a:rPr lang="en-US" baseline="0" dirty="0" smtClean="0"/>
              <a:t> view is the absolute impedance derived using a probabilistic neural network </a:t>
            </a:r>
            <a:r>
              <a:rPr lang="en-US" baseline="0" dirty="0" smtClean="0"/>
              <a:t>method. There </a:t>
            </a:r>
            <a:r>
              <a:rPr lang="en-US" baseline="0" dirty="0" smtClean="0"/>
              <a:t>is a reasonably good relationship between the impedance curves and the </a:t>
            </a:r>
            <a:r>
              <a:rPr lang="en-US" baseline="0" dirty="0" smtClean="0"/>
              <a:t>colors. Note </a:t>
            </a:r>
            <a:r>
              <a:rPr lang="en-US" baseline="0" dirty="0" smtClean="0"/>
              <a:t>how the pay zones are easier to identify.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47509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Going </a:t>
            </a:r>
            <a:r>
              <a:rPr lang="en-US" dirty="0" smtClean="0"/>
              <a:t>a step further, the impedance was broken down to estimates of P-wave velocity and </a:t>
            </a:r>
            <a:r>
              <a:rPr lang="en-US" dirty="0" smtClean="0"/>
              <a:t>density.</a:t>
            </a:r>
            <a:r>
              <a:rPr lang="en-US" baseline="0" dirty="0" smtClean="0"/>
              <a:t> </a:t>
            </a:r>
            <a:r>
              <a:rPr lang="en-US" dirty="0" smtClean="0"/>
              <a:t>Again</a:t>
            </a:r>
            <a:r>
              <a:rPr lang="en-US" dirty="0" smtClean="0"/>
              <a:t>, the </a:t>
            </a:r>
            <a:r>
              <a:rPr lang="en-US" baseline="0" dirty="0" smtClean="0"/>
              <a:t>pay zones are easier to identify.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46925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Summary </a:t>
            </a:r>
            <a:r>
              <a:rPr lang="en-US" dirty="0" smtClean="0"/>
              <a:t>Statements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40275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Slide 29.25</a:t>
            </a:r>
          </a:p>
          <a:p>
            <a:endParaRPr lang="en-US" dirty="0" smtClean="0"/>
          </a:p>
          <a:p>
            <a:r>
              <a:rPr lang="en-US" dirty="0" smtClean="0"/>
              <a:t>Three</a:t>
            </a:r>
            <a:r>
              <a:rPr lang="en-US" baseline="0" dirty="0" smtClean="0"/>
              <a:t> references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09379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0602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Here </a:t>
            </a:r>
            <a:r>
              <a:rPr lang="en-US" altLang="en-US" dirty="0" smtClean="0"/>
              <a:t>we have some marginal marine parasequences with shoaling upwards </a:t>
            </a:r>
            <a:r>
              <a:rPr lang="en-US" altLang="en-US" dirty="0" err="1" smtClean="0"/>
              <a:t>lithofacies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major jumps in impedance occur at the boundaries marked by the magenta and purple </a:t>
            </a:r>
            <a:r>
              <a:rPr lang="en-US" altLang="en-US" dirty="0" smtClean="0"/>
              <a:t>lines.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zero phase responses are peaks centered on these large impedance changes (shales over sands).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Relative impedance is an estimate of the impedance units – here the sands are higher impedance than the </a:t>
            </a:r>
            <a:r>
              <a:rPr lang="en-US" altLang="en-US" dirty="0" err="1" smtClean="0"/>
              <a:t>shales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Thus, </a:t>
            </a:r>
            <a:r>
              <a:rPr lang="en-US" altLang="en-US" dirty="0" smtClean="0"/>
              <a:t>relative impedance is more of an interval attribute than </a:t>
            </a:r>
            <a:r>
              <a:rPr lang="en-US" altLang="en-US" dirty="0" smtClean="0"/>
              <a:t>an </a:t>
            </a:r>
            <a:r>
              <a:rPr lang="en-US" altLang="en-US" dirty="0" smtClean="0"/>
              <a:t>impedance “break” </a:t>
            </a:r>
            <a:r>
              <a:rPr lang="en-US" altLang="en-US" dirty="0" smtClean="0"/>
              <a:t>property.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two peaks can tell me something about the two sandy intervals A and 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61048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More </a:t>
            </a:r>
            <a:r>
              <a:rPr lang="en-US" altLang="en-US" dirty="0" smtClean="0"/>
              <a:t>review, the convolutional </a:t>
            </a:r>
            <a:r>
              <a:rPr lang="en-US" altLang="en-US" dirty="0" smtClean="0"/>
              <a:t>model.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covered this when talking about making a synthetic seismic trace from sonic and density </a:t>
            </a:r>
            <a:r>
              <a:rPr lang="en-US" altLang="en-US" dirty="0" smtClean="0"/>
              <a:t>logs.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geology at the well location, based</a:t>
            </a:r>
            <a:r>
              <a:rPr lang="en-US" altLang="en-US" baseline="0" dirty="0" smtClean="0"/>
              <a:t> on the log responses and a given pulse, leads to a unique solution – a single modeled trace.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41551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Inverse </a:t>
            </a:r>
            <a:r>
              <a:rPr lang="en-US" altLang="en-US" dirty="0" smtClean="0"/>
              <a:t>seismic modeling starts with a seismic trace, either at a well location or away from any </a:t>
            </a:r>
            <a:r>
              <a:rPr lang="en-US" altLang="en-US" dirty="0" smtClean="0"/>
              <a:t>wells.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use an extracted or assumed </a:t>
            </a:r>
            <a:r>
              <a:rPr lang="en-US" altLang="en-US" dirty="0" smtClean="0"/>
              <a:t>wavelet.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derive an impedance curve that could have generated the observed seismic </a:t>
            </a:r>
            <a:r>
              <a:rPr lang="en-US" altLang="en-US" dirty="0" smtClean="0"/>
              <a:t>trace.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impedance curve is non-unique – there are several ways the impedance curve can be modified and</a:t>
            </a:r>
            <a:r>
              <a:rPr lang="en-US" altLang="en-US" baseline="0" dirty="0" smtClean="0"/>
              <a:t> still get the observed </a:t>
            </a:r>
            <a:r>
              <a:rPr lang="en-US" altLang="en-US" baseline="0" dirty="0" smtClean="0"/>
              <a:t>trace. As </a:t>
            </a:r>
            <a:r>
              <a:rPr lang="en-US" altLang="en-US" baseline="0" dirty="0" smtClean="0"/>
              <a:t>a simple example, any particular peak or trough could be due to only a change in velocity, only a change in density, or the combined effect of both a change in velocity and density.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baseline="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 dirty="0" smtClean="0"/>
              <a:t>Sometimes we go another step (beyond estimating the impedance)</a:t>
            </a:r>
            <a:r>
              <a:rPr lang="en-US" altLang="en-US" baseline="0" dirty="0" smtClean="0"/>
              <a:t>. There </a:t>
            </a:r>
            <a:r>
              <a:rPr lang="en-US" altLang="en-US" baseline="0" dirty="0" smtClean="0"/>
              <a:t>are methods we can use to estimate the P-velocity, the S-velocity and the density.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2975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693738" algn="l"/>
              </a:tabLst>
            </a:pPr>
            <a:r>
              <a:rPr lang="en-US" altLang="en-US" dirty="0" smtClean="0"/>
              <a:t>Our </a:t>
            </a:r>
            <a:r>
              <a:rPr lang="en-US" altLang="en-US" dirty="0" smtClean="0"/>
              <a:t>ultimate goal is to turn each </a:t>
            </a:r>
            <a:r>
              <a:rPr lang="en-US" sz="1200" dirty="0" smtClean="0"/>
              <a:t>seismic trace into an impedance </a:t>
            </a:r>
            <a:r>
              <a:rPr lang="en-US" sz="1200" dirty="0" smtClean="0"/>
              <a:t>trace </a:t>
            </a:r>
            <a:r>
              <a:rPr lang="en-US" sz="1200" dirty="0" smtClean="0"/>
              <a:t>or, going further, into a velocity and density pseudo-</a:t>
            </a:r>
            <a:r>
              <a:rPr lang="en-US" sz="1200" dirty="0" smtClean="0"/>
              <a:t>log.</a:t>
            </a:r>
            <a:r>
              <a:rPr lang="en-US" sz="1200" baseline="0" dirty="0" smtClean="0"/>
              <a:t> </a:t>
            </a:r>
            <a:r>
              <a:rPr lang="en-US" sz="1200" dirty="0" smtClean="0"/>
              <a:t>That </a:t>
            </a:r>
            <a:r>
              <a:rPr lang="en-US" sz="1200" dirty="0" smtClean="0"/>
              <a:t>would allow us to predict rock properties in an interval of </a:t>
            </a:r>
            <a:r>
              <a:rPr lang="en-US" sz="1200" dirty="0" smtClean="0"/>
              <a:t>interest.</a:t>
            </a:r>
            <a:r>
              <a:rPr lang="en-US" sz="1200" baseline="0" dirty="0" smtClean="0"/>
              <a:t> </a:t>
            </a:r>
            <a:r>
              <a:rPr lang="en-US" sz="1200" dirty="0" smtClean="0"/>
              <a:t>Variations </a:t>
            </a:r>
            <a:r>
              <a:rPr lang="en-US" sz="1200" dirty="0" smtClean="0"/>
              <a:t>in velocity and density at each seismic trace would be better indicators of lateral changes in rock properties, such as thickness, net-to-gross or porosity.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60179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8137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571500" algn="l"/>
              </a:tabLst>
            </a:pPr>
            <a:r>
              <a:rPr lang="en-US" sz="2400" dirty="0" smtClean="0"/>
              <a:t>Since </a:t>
            </a:r>
            <a:r>
              <a:rPr lang="en-US" sz="2400" dirty="0" smtClean="0"/>
              <a:t>the input zero phase trace has a limited frequency range, the derived relative impedance is also band-</a:t>
            </a:r>
            <a:r>
              <a:rPr lang="en-US" sz="2400" dirty="0" smtClean="0"/>
              <a:t>limited</a:t>
            </a:r>
            <a:r>
              <a:rPr lang="en-US" sz="2400" baseline="0" dirty="0" smtClean="0"/>
              <a:t>. </a:t>
            </a:r>
            <a:r>
              <a:rPr lang="en-US" sz="2400" dirty="0" smtClean="0"/>
              <a:t>It </a:t>
            </a:r>
            <a:r>
              <a:rPr lang="en-US" sz="2400" dirty="0" smtClean="0"/>
              <a:t>is relatively easy to derive from a zero phase trace by two </a:t>
            </a:r>
            <a:r>
              <a:rPr lang="en-US" sz="2400" dirty="0" smtClean="0"/>
              <a:t>(2) methods:</a:t>
            </a:r>
            <a:r>
              <a:rPr lang="en-US" sz="2400" baseline="0" dirty="0" smtClean="0"/>
              <a:t> (1) </a:t>
            </a:r>
            <a:r>
              <a:rPr lang="en-US" sz="2000" dirty="0" smtClean="0"/>
              <a:t>Integrating </a:t>
            </a:r>
            <a:r>
              <a:rPr lang="en-US" sz="2000" dirty="0" smtClean="0"/>
              <a:t>the zero-phase trace (a running sum</a:t>
            </a:r>
            <a:r>
              <a:rPr lang="en-US" sz="2000" dirty="0" smtClean="0"/>
              <a:t>),</a:t>
            </a:r>
            <a:r>
              <a:rPr lang="en-US" sz="2000" baseline="0" dirty="0" smtClean="0"/>
              <a:t> and (2) </a:t>
            </a:r>
            <a:r>
              <a:rPr lang="en-US" sz="2000" dirty="0" smtClean="0"/>
              <a:t>the </a:t>
            </a:r>
            <a:r>
              <a:rPr lang="en-US" sz="2000" dirty="0" smtClean="0"/>
              <a:t>phase of the zero-phase trace by -90</a:t>
            </a:r>
            <a:r>
              <a:rPr lang="en-US" sz="2000" dirty="0" smtClean="0">
                <a:latin typeface="Arial"/>
                <a:cs typeface="Arial"/>
              </a:rPr>
              <a:t>°.</a:t>
            </a:r>
            <a:endParaRPr lang="en-US" sz="20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4143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On </a:t>
            </a:r>
            <a:r>
              <a:rPr lang="en-US" altLang="en-US" dirty="0" smtClean="0"/>
              <a:t>the left is an impedance log for a well (sonic * density)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Note </a:t>
            </a:r>
            <a:r>
              <a:rPr lang="en-US" altLang="en-US" dirty="0" smtClean="0"/>
              <a:t>that it is rich in frequency, from low frequency trends to high frequency </a:t>
            </a:r>
            <a:r>
              <a:rPr lang="en-US" altLang="en-US" dirty="0" smtClean="0"/>
              <a:t>oscillations.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 </a:t>
            </a:r>
            <a:r>
              <a:rPr lang="en-US" altLang="en-US" dirty="0" smtClean="0"/>
              <a:t>simple inversion of the seismic trace at the well location gives us relative impedance</a:t>
            </a:r>
            <a:r>
              <a:rPr lang="en-US" altLang="en-US" baseline="0" dirty="0" smtClean="0"/>
              <a:t> – it lacks the very low and very high </a:t>
            </a:r>
            <a:r>
              <a:rPr lang="en-US" altLang="en-US" baseline="0" dirty="0" smtClean="0"/>
              <a:t>frequencies. The </a:t>
            </a:r>
            <a:r>
              <a:rPr lang="en-US" altLang="en-US" baseline="0" dirty="0" smtClean="0"/>
              <a:t>magenta arrows highlight the low frequency trends seen in the impedance </a:t>
            </a:r>
            <a:r>
              <a:rPr lang="en-US" altLang="en-US" baseline="0" dirty="0" smtClean="0"/>
              <a:t>log. We </a:t>
            </a:r>
            <a:r>
              <a:rPr lang="en-US" altLang="en-US" baseline="0" dirty="0" smtClean="0"/>
              <a:t>would like to add these low frequency trends to the impedance estimate.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63492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2150" y="6253163"/>
            <a:ext cx="1871663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7850" y="6253163"/>
            <a:ext cx="2908300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0188" y="6253163"/>
            <a:ext cx="1871662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95CD1EA-2BE6-4951-9774-490EC3848E5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0213" y="1857375"/>
            <a:ext cx="3798887" cy="3994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1500" y="1857375"/>
            <a:ext cx="3798888" cy="3994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92150" y="6253163"/>
            <a:ext cx="1871663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17850" y="6253163"/>
            <a:ext cx="2908300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80188" y="6253163"/>
            <a:ext cx="1871662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3B5F7B-6D2B-4145-AD6C-AC67A83A6C3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563ADF2-936B-4C06-A886-37B6512D45C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8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56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07443" y="1385032"/>
              <a:ext cx="5856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Seismic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Inversion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50977" y="2447628"/>
            <a:ext cx="8444345" cy="3288145"/>
            <a:chOff x="711200" y="1727200"/>
            <a:chExt cx="6057900" cy="1752600"/>
          </a:xfrm>
        </p:grpSpPr>
        <p:sp>
          <p:nvSpPr>
            <p:cNvPr id="7" name="Rectangle 6"/>
            <p:cNvSpPr/>
            <p:nvPr/>
          </p:nvSpPr>
          <p:spPr bwMode="auto">
            <a:xfrm>
              <a:off x="711200" y="1727200"/>
              <a:ext cx="6057900" cy="1752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/>
            <a:srcRect l="3689" t="56448" r="76843" b="-652"/>
            <a:stretch/>
          </p:blipFill>
          <p:spPr>
            <a:xfrm>
              <a:off x="3428726" y="1875589"/>
              <a:ext cx="838200" cy="15621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/>
            <a:srcRect l="81563" t="742" r="5753" b="57569"/>
            <a:stretch/>
          </p:blipFill>
          <p:spPr>
            <a:xfrm>
              <a:off x="882312" y="1951789"/>
              <a:ext cx="546100" cy="1473200"/>
            </a:xfrm>
            <a:prstGeom prst="rect">
              <a:avLst/>
            </a:prstGeom>
          </p:spPr>
        </p:pic>
        <p:grpSp>
          <p:nvGrpSpPr>
            <p:cNvPr id="10" name="Group 28"/>
            <p:cNvGrpSpPr/>
            <p:nvPr/>
          </p:nvGrpSpPr>
          <p:grpSpPr>
            <a:xfrm>
              <a:off x="1377612" y="2332789"/>
              <a:ext cx="532325" cy="442926"/>
              <a:chOff x="2794000" y="4737100"/>
              <a:chExt cx="532325" cy="442926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2997200" y="4787900"/>
                <a:ext cx="329125" cy="2241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aseline="30000" dirty="0" smtClean="0">
                    <a:latin typeface="Arial Black" panose="020B0A04020102020204" pitchFamily="34" charset="0"/>
                  </a:rPr>
                  <a:t>-1</a:t>
                </a:r>
                <a:endParaRPr lang="en-US" sz="3200" baseline="30000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2794000" y="4737100"/>
                <a:ext cx="378574" cy="4429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dirty="0" smtClean="0">
                    <a:latin typeface="Arial Black" panose="020B0A04020102020204" pitchFamily="34" charset="0"/>
                  </a:rPr>
                  <a:t>*</a:t>
                </a:r>
                <a:endParaRPr lang="en-US" sz="3600" baseline="30000" dirty="0">
                  <a:latin typeface="Arial Black" panose="020B0A04020102020204" pitchFamily="34" charset="0"/>
                </a:endParaRPr>
              </a:p>
            </p:txBody>
          </p:sp>
        </p:grp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 cstate="print"/>
            <a:srcRect l="6343" t="3999" r="82153" b="60063"/>
            <a:stretch/>
          </p:blipFill>
          <p:spPr>
            <a:xfrm>
              <a:off x="2025522" y="2015289"/>
              <a:ext cx="495300" cy="1270001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939587" y="1786689"/>
              <a:ext cx="612986" cy="16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Wavelet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55970" y="1735889"/>
              <a:ext cx="1337657" cy="16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Blocked Impedance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17570" y="1748589"/>
              <a:ext cx="895880" cy="164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Actual Trace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ight Arrow 14"/>
            <p:cNvSpPr/>
            <p:nvPr/>
          </p:nvSpPr>
          <p:spPr bwMode="auto">
            <a:xfrm>
              <a:off x="2698412" y="2559404"/>
              <a:ext cx="444500" cy="190500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 cstate="print"/>
            <a:srcRect l="3689" t="73338" r="74189" b="8602"/>
            <a:stretch/>
          </p:blipFill>
          <p:spPr>
            <a:xfrm>
              <a:off x="5263812" y="1900989"/>
              <a:ext cx="952500" cy="63817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 cstate="print"/>
            <a:srcRect l="3689" t="73338" r="74189" b="8781"/>
            <a:stretch/>
          </p:blipFill>
          <p:spPr>
            <a:xfrm>
              <a:off x="5263812" y="2688389"/>
              <a:ext cx="952500" cy="631825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5581671" y="2053390"/>
              <a:ext cx="914042" cy="278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Blocked Velocity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645171" y="2764590"/>
              <a:ext cx="914042" cy="278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Blocked </a:t>
              </a:r>
            </a:p>
            <a:p>
              <a:pPr algn="ctr"/>
              <a:r>
                <a:rPr lang="en-US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Density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ight Arrow 20"/>
            <p:cNvSpPr/>
            <p:nvPr/>
          </p:nvSpPr>
          <p:spPr bwMode="auto">
            <a:xfrm>
              <a:off x="4754225" y="2194676"/>
              <a:ext cx="473868" cy="168276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Right Arrow 21"/>
            <p:cNvSpPr/>
            <p:nvPr/>
          </p:nvSpPr>
          <p:spPr bwMode="auto">
            <a:xfrm>
              <a:off x="4754225" y="2944770"/>
              <a:ext cx="473868" cy="168276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4075569" y="2616554"/>
              <a:ext cx="681037" cy="7620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 rot="16200000">
              <a:off x="4369654" y="2616554"/>
              <a:ext cx="835819" cy="7620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4692312" y="2620127"/>
              <a:ext cx="104775" cy="61912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4770893" y="2996364"/>
              <a:ext cx="104775" cy="69056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4770893" y="2243890"/>
              <a:ext cx="104775" cy="69056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 of Relative Impedance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04497" y="1119351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Due to bandwidth limitations, relative 	acoustic 	impedance from seismic provides only an 	approximation of acoustic impedance as seen on logs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If we go to the extra trouble to restore the missing low 	seismic frequencies (&lt; 10 Hz) we can calculate 	absolute impedance, which provides a better fit to log 	data</a:t>
            </a:r>
          </a:p>
        </p:txBody>
      </p:sp>
    </p:spTree>
    <p:extLst>
      <p:ext uri="{BB962C8B-B14F-4D97-AF65-F5344CB8AC3E}">
        <p14:creationId xmlns:p14="http://schemas.microsoft.com/office/powerpoint/2010/main" val="615213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Content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35997" y="1103583"/>
            <a:ext cx="3294993" cy="5249918"/>
            <a:chOff x="1529255" y="1213945"/>
            <a:chExt cx="3294993" cy="5249918"/>
          </a:xfrm>
        </p:grpSpPr>
        <p:sp>
          <p:nvSpPr>
            <p:cNvPr id="5" name="Rectangle 4"/>
            <p:cNvSpPr/>
            <p:nvPr/>
          </p:nvSpPr>
          <p:spPr bwMode="auto">
            <a:xfrm>
              <a:off x="1529255" y="1213945"/>
              <a:ext cx="3294993" cy="524991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46999" t="23958" r="30307" b="8333"/>
            <a:stretch>
              <a:fillRect/>
            </a:stretch>
          </p:blipFill>
          <p:spPr bwMode="auto">
            <a:xfrm>
              <a:off x="1760478" y="1456339"/>
              <a:ext cx="2952750" cy="495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 rot="16200000">
              <a:off x="755541" y="3906465"/>
              <a:ext cx="20152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Two-Way Time (ms)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442843" y="1227739"/>
              <a:ext cx="15776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Impedance Log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198174" y="2112579"/>
            <a:ext cx="2333297" cy="1077218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Sonic and density logs have a wide range of frequencies, from 0 to 200+ Hz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275948" y="1127706"/>
            <a:ext cx="1856364" cy="5336156"/>
            <a:chOff x="4275948" y="1127706"/>
            <a:chExt cx="1856364" cy="5336156"/>
          </a:xfrm>
        </p:grpSpPr>
        <p:grpSp>
          <p:nvGrpSpPr>
            <p:cNvPr id="10" name="Group 9"/>
            <p:cNvGrpSpPr/>
            <p:nvPr/>
          </p:nvGrpSpPr>
          <p:grpSpPr>
            <a:xfrm>
              <a:off x="4835879" y="1716504"/>
              <a:ext cx="736503" cy="4747358"/>
              <a:chOff x="4676775" y="1647825"/>
              <a:chExt cx="1135063" cy="3933825"/>
            </a:xfrm>
          </p:grpSpPr>
          <p:grpSp>
            <p:nvGrpSpPr>
              <p:cNvPr id="11" name="Group 57"/>
              <p:cNvGrpSpPr/>
              <p:nvPr/>
            </p:nvGrpSpPr>
            <p:grpSpPr>
              <a:xfrm>
                <a:off x="4676775" y="2076450"/>
                <a:ext cx="1044575" cy="1333500"/>
                <a:chOff x="4676775" y="2076450"/>
                <a:chExt cx="1044575" cy="1171575"/>
              </a:xfrm>
            </p:grpSpPr>
            <p:sp>
              <p:nvSpPr>
                <p:cNvPr id="18" name="Freeform 17"/>
                <p:cNvSpPr/>
                <p:nvPr/>
              </p:nvSpPr>
              <p:spPr bwMode="auto">
                <a:xfrm>
                  <a:off x="5181600" y="2076450"/>
                  <a:ext cx="539750" cy="581025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9" name="Freeform 18"/>
                <p:cNvSpPr/>
                <p:nvPr/>
              </p:nvSpPr>
              <p:spPr bwMode="auto">
                <a:xfrm flipH="1">
                  <a:off x="4676775" y="2667000"/>
                  <a:ext cx="539750" cy="581025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2" name="Group 67"/>
              <p:cNvGrpSpPr/>
              <p:nvPr/>
            </p:nvGrpSpPr>
            <p:grpSpPr>
              <a:xfrm>
                <a:off x="4686300" y="3867150"/>
                <a:ext cx="1125538" cy="1352550"/>
                <a:chOff x="4686300" y="3867150"/>
                <a:chExt cx="1125538" cy="1352550"/>
              </a:xfrm>
            </p:grpSpPr>
            <p:sp>
              <p:nvSpPr>
                <p:cNvPr id="16" name="Freeform 15"/>
                <p:cNvSpPr/>
                <p:nvPr/>
              </p:nvSpPr>
              <p:spPr bwMode="auto">
                <a:xfrm flipH="1">
                  <a:off x="4686300" y="4558371"/>
                  <a:ext cx="539750" cy="661329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7" name="Freeform 16"/>
                <p:cNvSpPr/>
                <p:nvPr/>
              </p:nvSpPr>
              <p:spPr bwMode="auto">
                <a:xfrm>
                  <a:off x="5153025" y="3867150"/>
                  <a:ext cx="658813" cy="733425"/>
                </a:xfrm>
                <a:custGeom>
                  <a:avLst/>
                  <a:gdLst>
                    <a:gd name="connsiteX0" fmla="*/ 19050 w 658813"/>
                    <a:gd name="connsiteY0" fmla="*/ 0 h 838200"/>
                    <a:gd name="connsiteX1" fmla="*/ 247650 w 658813"/>
                    <a:gd name="connsiteY1" fmla="*/ 95250 h 838200"/>
                    <a:gd name="connsiteX2" fmla="*/ 523875 w 658813"/>
                    <a:gd name="connsiteY2" fmla="*/ 228600 h 838200"/>
                    <a:gd name="connsiteX3" fmla="*/ 419100 w 658813"/>
                    <a:gd name="connsiteY3" fmla="*/ 381000 h 838200"/>
                    <a:gd name="connsiteX4" fmla="*/ 581025 w 658813"/>
                    <a:gd name="connsiteY4" fmla="*/ 476250 h 838200"/>
                    <a:gd name="connsiteX5" fmla="*/ 561975 w 658813"/>
                    <a:gd name="connsiteY5" fmla="*/ 657225 h 838200"/>
                    <a:gd name="connsiteX6" fmla="*/ 0 w 658813"/>
                    <a:gd name="connsiteY6" fmla="*/ 838200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8813" h="838200">
                      <a:moveTo>
                        <a:pt x="19050" y="0"/>
                      </a:moveTo>
                      <a:cubicBezTo>
                        <a:pt x="91281" y="28575"/>
                        <a:pt x="163513" y="57150"/>
                        <a:pt x="247650" y="95250"/>
                      </a:cubicBezTo>
                      <a:cubicBezTo>
                        <a:pt x="331788" y="133350"/>
                        <a:pt x="495300" y="180975"/>
                        <a:pt x="523875" y="228600"/>
                      </a:cubicBezTo>
                      <a:cubicBezTo>
                        <a:pt x="552450" y="276225"/>
                        <a:pt x="409575" y="339725"/>
                        <a:pt x="419100" y="381000"/>
                      </a:cubicBezTo>
                      <a:cubicBezTo>
                        <a:pt x="428625" y="422275"/>
                        <a:pt x="557213" y="430213"/>
                        <a:pt x="581025" y="476250"/>
                      </a:cubicBezTo>
                      <a:cubicBezTo>
                        <a:pt x="604838" y="522288"/>
                        <a:pt x="658813" y="596900"/>
                        <a:pt x="561975" y="657225"/>
                      </a:cubicBezTo>
                      <a:cubicBezTo>
                        <a:pt x="465138" y="717550"/>
                        <a:pt x="232569" y="777875"/>
                        <a:pt x="0" y="838200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3" name="Freeform 12"/>
              <p:cNvSpPr/>
              <p:nvPr/>
            </p:nvSpPr>
            <p:spPr bwMode="auto">
              <a:xfrm>
                <a:off x="5176299" y="3399183"/>
                <a:ext cx="202758" cy="310100"/>
              </a:xfrm>
              <a:custGeom>
                <a:avLst/>
                <a:gdLst>
                  <a:gd name="connsiteX0" fmla="*/ 15903 w 202758"/>
                  <a:gd name="connsiteY0" fmla="*/ 0 h 310100"/>
                  <a:gd name="connsiteX1" fmla="*/ 166978 w 202758"/>
                  <a:gd name="connsiteY1" fmla="*/ 83488 h 310100"/>
                  <a:gd name="connsiteX2" fmla="*/ 202758 w 202758"/>
                  <a:gd name="connsiteY2" fmla="*/ 139147 h 310100"/>
                  <a:gd name="connsiteX3" fmla="*/ 182880 w 202758"/>
                  <a:gd name="connsiteY3" fmla="*/ 206734 h 310100"/>
                  <a:gd name="connsiteX4" fmla="*/ 0 w 202758"/>
                  <a:gd name="connsiteY4" fmla="*/ 310100 h 31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758" h="310100">
                    <a:moveTo>
                      <a:pt x="15903" y="0"/>
                    </a:moveTo>
                    <a:lnTo>
                      <a:pt x="166978" y="83488"/>
                    </a:lnTo>
                    <a:lnTo>
                      <a:pt x="202758" y="139147"/>
                    </a:lnTo>
                    <a:lnTo>
                      <a:pt x="182880" y="206734"/>
                    </a:lnTo>
                    <a:lnTo>
                      <a:pt x="0" y="31010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5110163" y="3390900"/>
                <a:ext cx="282575" cy="501263"/>
              </a:xfrm>
              <a:custGeom>
                <a:avLst/>
                <a:gdLst>
                  <a:gd name="connsiteX0" fmla="*/ 33337 w 282575"/>
                  <a:gd name="connsiteY0" fmla="*/ 0 h 485775"/>
                  <a:gd name="connsiteX1" fmla="*/ 261937 w 282575"/>
                  <a:gd name="connsiteY1" fmla="*/ 123825 h 485775"/>
                  <a:gd name="connsiteX2" fmla="*/ 157162 w 282575"/>
                  <a:gd name="connsiteY2" fmla="*/ 266700 h 485775"/>
                  <a:gd name="connsiteX3" fmla="*/ 4762 w 282575"/>
                  <a:gd name="connsiteY3" fmla="*/ 400050 h 485775"/>
                  <a:gd name="connsiteX4" fmla="*/ 128587 w 282575"/>
                  <a:gd name="connsiteY4" fmla="*/ 485775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575" h="485775">
                    <a:moveTo>
                      <a:pt x="33337" y="0"/>
                    </a:moveTo>
                    <a:cubicBezTo>
                      <a:pt x="137318" y="39687"/>
                      <a:pt x="241300" y="79375"/>
                      <a:pt x="261937" y="123825"/>
                    </a:cubicBezTo>
                    <a:cubicBezTo>
                      <a:pt x="282575" y="168275"/>
                      <a:pt x="200024" y="220663"/>
                      <a:pt x="157162" y="266700"/>
                    </a:cubicBezTo>
                    <a:cubicBezTo>
                      <a:pt x="114300" y="312737"/>
                      <a:pt x="9525" y="363538"/>
                      <a:pt x="4762" y="400050"/>
                    </a:cubicBezTo>
                    <a:cubicBezTo>
                      <a:pt x="0" y="436563"/>
                      <a:pt x="64293" y="461169"/>
                      <a:pt x="128587" y="485775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15" name="Straight Connector 14"/>
              <p:cNvCxnSpPr/>
              <p:nvPr/>
            </p:nvCxnSpPr>
            <p:spPr bwMode="auto">
              <a:xfrm>
                <a:off x="5181600" y="1647825"/>
                <a:ext cx="0" cy="3933825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0" name="Content Placeholder 2"/>
            <p:cNvSpPr txBox="1">
              <a:spLocks/>
            </p:cNvSpPr>
            <p:nvPr/>
          </p:nvSpPr>
          <p:spPr bwMode="auto">
            <a:xfrm>
              <a:off x="4275948" y="1127706"/>
              <a:ext cx="1856364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6pPr>
              <a:lvl7pPr marL="29718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7pPr>
              <a:lvl8pPr marL="3429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8pPr>
              <a:lvl9pPr marL="3886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9pPr>
            </a:lstStyle>
            <a:p>
              <a:pPr marL="0" indent="0" algn="ctr">
                <a:lnSpc>
                  <a:spcPct val="87000"/>
                </a:lnSpc>
                <a:spcBef>
                  <a:spcPts val="0"/>
                </a:spcBef>
                <a:buFontTx/>
                <a:buNone/>
              </a:pPr>
              <a:r>
                <a:rPr lang="en-US" sz="1800" b="1" kern="0" dirty="0" smtClean="0"/>
                <a:t>Zero Phase Trace</a:t>
              </a:r>
              <a:endParaRPr lang="en-US" sz="1800" b="1" kern="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159036" y="1127706"/>
            <a:ext cx="2646070" cy="5336156"/>
            <a:chOff x="6159036" y="1127706"/>
            <a:chExt cx="2646070" cy="5336156"/>
          </a:xfrm>
        </p:grpSpPr>
        <p:grpSp>
          <p:nvGrpSpPr>
            <p:cNvPr id="21" name="Group 20"/>
            <p:cNvGrpSpPr/>
            <p:nvPr/>
          </p:nvGrpSpPr>
          <p:grpSpPr>
            <a:xfrm>
              <a:off x="7105430" y="1716504"/>
              <a:ext cx="753282" cy="4747358"/>
              <a:chOff x="6235280" y="1657350"/>
              <a:chExt cx="1160922" cy="3933825"/>
            </a:xfrm>
          </p:grpSpPr>
          <p:grpSp>
            <p:nvGrpSpPr>
              <p:cNvPr id="22" name="Group 64"/>
              <p:cNvGrpSpPr/>
              <p:nvPr/>
            </p:nvGrpSpPr>
            <p:grpSpPr>
              <a:xfrm flipH="1">
                <a:off x="6235280" y="1676759"/>
                <a:ext cx="1044575" cy="1333501"/>
                <a:chOff x="4676775" y="2076450"/>
                <a:chExt cx="1044575" cy="1171576"/>
              </a:xfrm>
            </p:grpSpPr>
            <p:sp>
              <p:nvSpPr>
                <p:cNvPr id="30" name="Freeform 29"/>
                <p:cNvSpPr/>
                <p:nvPr/>
              </p:nvSpPr>
              <p:spPr bwMode="auto">
                <a:xfrm>
                  <a:off x="5181600" y="2076450"/>
                  <a:ext cx="539750" cy="581025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1" name="Freeform 30"/>
                <p:cNvSpPr/>
                <p:nvPr/>
              </p:nvSpPr>
              <p:spPr bwMode="auto">
                <a:xfrm flipH="1">
                  <a:off x="4676775" y="2667001"/>
                  <a:ext cx="539750" cy="581025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23" name="Group 68"/>
              <p:cNvGrpSpPr/>
              <p:nvPr/>
            </p:nvGrpSpPr>
            <p:grpSpPr>
              <a:xfrm flipV="1">
                <a:off x="6270664" y="3467453"/>
                <a:ext cx="1125538" cy="1352550"/>
                <a:chOff x="4686300" y="3867150"/>
                <a:chExt cx="1125538" cy="1352550"/>
              </a:xfrm>
            </p:grpSpPr>
            <p:sp>
              <p:nvSpPr>
                <p:cNvPr id="28" name="Freeform 27"/>
                <p:cNvSpPr/>
                <p:nvPr/>
              </p:nvSpPr>
              <p:spPr bwMode="auto">
                <a:xfrm flipH="1">
                  <a:off x="4686300" y="4558371"/>
                  <a:ext cx="539750" cy="661329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29" name="Freeform 28"/>
                <p:cNvSpPr/>
                <p:nvPr/>
              </p:nvSpPr>
              <p:spPr bwMode="auto">
                <a:xfrm>
                  <a:off x="5153025" y="3867150"/>
                  <a:ext cx="658813" cy="733425"/>
                </a:xfrm>
                <a:custGeom>
                  <a:avLst/>
                  <a:gdLst>
                    <a:gd name="connsiteX0" fmla="*/ 19050 w 658813"/>
                    <a:gd name="connsiteY0" fmla="*/ 0 h 838200"/>
                    <a:gd name="connsiteX1" fmla="*/ 247650 w 658813"/>
                    <a:gd name="connsiteY1" fmla="*/ 95250 h 838200"/>
                    <a:gd name="connsiteX2" fmla="*/ 523875 w 658813"/>
                    <a:gd name="connsiteY2" fmla="*/ 228600 h 838200"/>
                    <a:gd name="connsiteX3" fmla="*/ 419100 w 658813"/>
                    <a:gd name="connsiteY3" fmla="*/ 381000 h 838200"/>
                    <a:gd name="connsiteX4" fmla="*/ 581025 w 658813"/>
                    <a:gd name="connsiteY4" fmla="*/ 476250 h 838200"/>
                    <a:gd name="connsiteX5" fmla="*/ 561975 w 658813"/>
                    <a:gd name="connsiteY5" fmla="*/ 657225 h 838200"/>
                    <a:gd name="connsiteX6" fmla="*/ 0 w 658813"/>
                    <a:gd name="connsiteY6" fmla="*/ 838200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8813" h="838200">
                      <a:moveTo>
                        <a:pt x="19050" y="0"/>
                      </a:moveTo>
                      <a:cubicBezTo>
                        <a:pt x="91281" y="28575"/>
                        <a:pt x="163513" y="57150"/>
                        <a:pt x="247650" y="95250"/>
                      </a:cubicBezTo>
                      <a:cubicBezTo>
                        <a:pt x="331788" y="133350"/>
                        <a:pt x="495300" y="180975"/>
                        <a:pt x="523875" y="228600"/>
                      </a:cubicBezTo>
                      <a:cubicBezTo>
                        <a:pt x="552450" y="276225"/>
                        <a:pt x="409575" y="339725"/>
                        <a:pt x="419100" y="381000"/>
                      </a:cubicBezTo>
                      <a:cubicBezTo>
                        <a:pt x="428625" y="422275"/>
                        <a:pt x="557213" y="430213"/>
                        <a:pt x="581025" y="476250"/>
                      </a:cubicBezTo>
                      <a:cubicBezTo>
                        <a:pt x="604838" y="522288"/>
                        <a:pt x="658813" y="596900"/>
                        <a:pt x="561975" y="657225"/>
                      </a:cubicBezTo>
                      <a:cubicBezTo>
                        <a:pt x="465138" y="717550"/>
                        <a:pt x="232569" y="777875"/>
                        <a:pt x="0" y="838200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24" name="Freeform 23"/>
              <p:cNvSpPr/>
              <p:nvPr/>
            </p:nvSpPr>
            <p:spPr bwMode="auto">
              <a:xfrm>
                <a:off x="6741994" y="3241343"/>
                <a:ext cx="163773" cy="245660"/>
              </a:xfrm>
              <a:custGeom>
                <a:avLst/>
                <a:gdLst>
                  <a:gd name="connsiteX0" fmla="*/ 0 w 163773"/>
                  <a:gd name="connsiteY0" fmla="*/ 0 h 245660"/>
                  <a:gd name="connsiteX1" fmla="*/ 88710 w 163773"/>
                  <a:gd name="connsiteY1" fmla="*/ 27296 h 245660"/>
                  <a:gd name="connsiteX2" fmla="*/ 163773 w 163773"/>
                  <a:gd name="connsiteY2" fmla="*/ 109182 h 245660"/>
                  <a:gd name="connsiteX3" fmla="*/ 75063 w 163773"/>
                  <a:gd name="connsiteY3" fmla="*/ 197893 h 245660"/>
                  <a:gd name="connsiteX4" fmla="*/ 0 w 163773"/>
                  <a:gd name="connsiteY4" fmla="*/ 245660 h 24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773" h="245660">
                    <a:moveTo>
                      <a:pt x="0" y="0"/>
                    </a:moveTo>
                    <a:lnTo>
                      <a:pt x="88710" y="27296"/>
                    </a:lnTo>
                    <a:lnTo>
                      <a:pt x="163773" y="109182"/>
                    </a:lnTo>
                    <a:lnTo>
                      <a:pt x="75063" y="197893"/>
                    </a:lnTo>
                    <a:lnTo>
                      <a:pt x="0" y="24566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6570453" y="3016156"/>
                <a:ext cx="328491" cy="470848"/>
              </a:xfrm>
              <a:custGeom>
                <a:avLst/>
                <a:gdLst>
                  <a:gd name="connsiteX0" fmla="*/ 201283 w 395377"/>
                  <a:gd name="connsiteY0" fmla="*/ 0 h 569343"/>
                  <a:gd name="connsiteX1" fmla="*/ 89139 w 395377"/>
                  <a:gd name="connsiteY1" fmla="*/ 69011 h 569343"/>
                  <a:gd name="connsiteX2" fmla="*/ 28755 w 395377"/>
                  <a:gd name="connsiteY2" fmla="*/ 138023 h 569343"/>
                  <a:gd name="connsiteX3" fmla="*/ 37381 w 395377"/>
                  <a:gd name="connsiteY3" fmla="*/ 258792 h 569343"/>
                  <a:gd name="connsiteX4" fmla="*/ 253041 w 395377"/>
                  <a:gd name="connsiteY4" fmla="*/ 310551 h 569343"/>
                  <a:gd name="connsiteX5" fmla="*/ 391064 w 395377"/>
                  <a:gd name="connsiteY5" fmla="*/ 414068 h 569343"/>
                  <a:gd name="connsiteX6" fmla="*/ 227162 w 395377"/>
                  <a:gd name="connsiteY6" fmla="*/ 569343 h 56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377" h="569343">
                    <a:moveTo>
                      <a:pt x="201283" y="0"/>
                    </a:moveTo>
                    <a:cubicBezTo>
                      <a:pt x="159588" y="23003"/>
                      <a:pt x="117894" y="46007"/>
                      <a:pt x="89139" y="69011"/>
                    </a:cubicBezTo>
                    <a:cubicBezTo>
                      <a:pt x="60384" y="92015"/>
                      <a:pt x="37381" y="106393"/>
                      <a:pt x="28755" y="138023"/>
                    </a:cubicBezTo>
                    <a:cubicBezTo>
                      <a:pt x="20129" y="169653"/>
                      <a:pt x="0" y="230037"/>
                      <a:pt x="37381" y="258792"/>
                    </a:cubicBezTo>
                    <a:cubicBezTo>
                      <a:pt x="74762" y="287547"/>
                      <a:pt x="194094" y="284672"/>
                      <a:pt x="253041" y="310551"/>
                    </a:cubicBezTo>
                    <a:cubicBezTo>
                      <a:pt x="311988" y="336430"/>
                      <a:pt x="395377" y="370936"/>
                      <a:pt x="391064" y="414068"/>
                    </a:cubicBezTo>
                    <a:cubicBezTo>
                      <a:pt x="386751" y="457200"/>
                      <a:pt x="306956" y="513271"/>
                      <a:pt x="227162" y="569343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6502021" y="4810835"/>
                <a:ext cx="253621" cy="525439"/>
              </a:xfrm>
              <a:custGeom>
                <a:avLst/>
                <a:gdLst>
                  <a:gd name="connsiteX0" fmla="*/ 253621 w 253621"/>
                  <a:gd name="connsiteY0" fmla="*/ 0 h 525439"/>
                  <a:gd name="connsiteX1" fmla="*/ 62552 w 253621"/>
                  <a:gd name="connsiteY1" fmla="*/ 129654 h 525439"/>
                  <a:gd name="connsiteX2" fmla="*/ 1137 w 253621"/>
                  <a:gd name="connsiteY2" fmla="*/ 245660 h 525439"/>
                  <a:gd name="connsiteX3" fmla="*/ 55728 w 253621"/>
                  <a:gd name="connsiteY3" fmla="*/ 300251 h 525439"/>
                  <a:gd name="connsiteX4" fmla="*/ 158086 w 253621"/>
                  <a:gd name="connsiteY4" fmla="*/ 388961 h 525439"/>
                  <a:gd name="connsiteX5" fmla="*/ 219501 w 253621"/>
                  <a:gd name="connsiteY5" fmla="*/ 477672 h 525439"/>
                  <a:gd name="connsiteX6" fmla="*/ 253621 w 253621"/>
                  <a:gd name="connsiteY6" fmla="*/ 525439 h 52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621" h="525439">
                    <a:moveTo>
                      <a:pt x="253621" y="0"/>
                    </a:moveTo>
                    <a:cubicBezTo>
                      <a:pt x="179127" y="44355"/>
                      <a:pt x="104633" y="88711"/>
                      <a:pt x="62552" y="129654"/>
                    </a:cubicBezTo>
                    <a:cubicBezTo>
                      <a:pt x="20471" y="170597"/>
                      <a:pt x="2274" y="217227"/>
                      <a:pt x="1137" y="245660"/>
                    </a:cubicBezTo>
                    <a:cubicBezTo>
                      <a:pt x="0" y="274093"/>
                      <a:pt x="29570" y="276367"/>
                      <a:pt x="55728" y="300251"/>
                    </a:cubicBezTo>
                    <a:cubicBezTo>
                      <a:pt x="81886" y="324135"/>
                      <a:pt x="130791" y="359391"/>
                      <a:pt x="158086" y="388961"/>
                    </a:cubicBezTo>
                    <a:cubicBezTo>
                      <a:pt x="185381" y="418531"/>
                      <a:pt x="203579" y="454926"/>
                      <a:pt x="219501" y="477672"/>
                    </a:cubicBezTo>
                    <a:cubicBezTo>
                      <a:pt x="235423" y="500418"/>
                      <a:pt x="244522" y="512928"/>
                      <a:pt x="253621" y="525439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 bwMode="auto">
              <a:xfrm>
                <a:off x="6743700" y="1657350"/>
                <a:ext cx="0" cy="3933825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2" name="Content Placeholder 2"/>
            <p:cNvSpPr txBox="1">
              <a:spLocks/>
            </p:cNvSpPr>
            <p:nvPr/>
          </p:nvSpPr>
          <p:spPr bwMode="auto">
            <a:xfrm>
              <a:off x="6159036" y="1127706"/>
              <a:ext cx="2646070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6pPr>
              <a:lvl7pPr marL="29718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7pPr>
              <a:lvl8pPr marL="3429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8pPr>
              <a:lvl9pPr marL="3886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9pPr>
            </a:lstStyle>
            <a:p>
              <a:pPr marL="0" indent="0" algn="ctr">
                <a:lnSpc>
                  <a:spcPct val="87000"/>
                </a:lnSpc>
                <a:spcBef>
                  <a:spcPts val="0"/>
                </a:spcBef>
                <a:buFontTx/>
                <a:buNone/>
              </a:pPr>
              <a:r>
                <a:rPr lang="en-US" sz="1800" b="1" kern="0" dirty="0" smtClean="0"/>
                <a:t>Relative Impedance</a:t>
              </a:r>
            </a:p>
            <a:p>
              <a:pPr marL="0" indent="0" algn="ctr">
                <a:lnSpc>
                  <a:spcPct val="87000"/>
                </a:lnSpc>
                <a:spcBef>
                  <a:spcPts val="0"/>
                </a:spcBef>
                <a:buFontTx/>
                <a:buNone/>
              </a:pPr>
              <a:r>
                <a:rPr lang="en-US" sz="1800" b="1" kern="0" dirty="0" smtClean="0"/>
                <a:t>Trace</a:t>
              </a:r>
              <a:endParaRPr lang="en-US" sz="1800" b="1" kern="0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267196" y="1739460"/>
            <a:ext cx="2023246" cy="1077218"/>
          </a:xfrm>
          <a:prstGeom prst="rect">
            <a:avLst/>
          </a:prstGeom>
          <a:solidFill>
            <a:srgbClr val="FFE9B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seismic trace has a limited range of frequencies, about 10 to 50 Hz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95238" y="1739460"/>
            <a:ext cx="2280748" cy="1323439"/>
          </a:xfrm>
          <a:prstGeom prst="rect">
            <a:avLst/>
          </a:prstGeom>
          <a:solidFill>
            <a:srgbClr val="FFE9B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Relative impedance will have the same limited range of frequencies as the trace it was derived from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031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3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Types of Impedance Data</a:t>
            </a:r>
            <a:endParaRPr 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41435" y="1024758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346075" lvl="1" indent="-3460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+mj-lt"/>
              <a:buAutoNum type="arabicPeriod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Relative Acoustic Impedance</a:t>
            </a:r>
          </a:p>
          <a:p>
            <a:pPr marL="803275" lvl="2" indent="-234950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1025525" algn="l"/>
                <a:tab pos="1198563" algn="l"/>
              </a:tabLst>
              <a:defRPr/>
            </a:pP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A simple mathematical integration of zero phase seismic 	reflectivity data </a:t>
            </a:r>
            <a:r>
              <a:rPr lang="en-US" altLang="en-US" sz="2200" i="1" u="sng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or</a:t>
            </a: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a -90</a:t>
            </a:r>
            <a:r>
              <a:rPr lang="en-US" altLang="en-US" sz="2200" kern="0" dirty="0" smtClean="0">
                <a:effectLst/>
                <a:latin typeface="Arial"/>
                <a:ea typeface="Tahoma" pitchFamily="34" charset="0"/>
                <a:cs typeface="Arial"/>
              </a:rPr>
              <a:t>° phase rotation</a:t>
            </a:r>
            <a:endParaRPr lang="en-US" altLang="en-US" sz="2200" kern="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03275" lvl="2" indent="-234950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1025525" algn="l"/>
                <a:tab pos="1198563" algn="l"/>
              </a:tabLst>
              <a:defRPr/>
            </a:pP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Indicates relative changes (+/-) in seismic impedance</a:t>
            </a:r>
          </a:p>
          <a:p>
            <a:pPr marL="803275" lvl="2" indent="-234950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1025525" algn="l"/>
                <a:tab pos="1198563" algn="l"/>
              </a:tabLst>
              <a:defRPr/>
            </a:pP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In some cases can be calibrated locally to an average 	physical property of a reservoir unit</a:t>
            </a:r>
          </a:p>
          <a:p>
            <a:pPr marL="803275" lvl="2" indent="-234950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1025525" algn="l"/>
                <a:tab pos="1198563" algn="l"/>
              </a:tabLst>
              <a:defRPr/>
            </a:pP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Not useful for accurately measuring vertical impedance 	changes over large intervals</a:t>
            </a:r>
            <a:endParaRPr lang="en-US" altLang="en-US" kern="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086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Types of Impedance Data</a:t>
            </a:r>
            <a:endParaRPr 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41435" y="1024758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346075" lvl="1" indent="-3460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+mj-lt"/>
              <a:buAutoNum type="arabicPeriod" startAt="2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Absolute Acoustic Impedance</a:t>
            </a:r>
          </a:p>
          <a:p>
            <a:pPr marL="8032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1025525" algn="l"/>
              </a:tabLst>
              <a:defRPr/>
            </a:pP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Begins with relative impedance, which was described on 	the previous slide</a:t>
            </a:r>
          </a:p>
          <a:p>
            <a:pPr marL="8032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1025525" algn="l"/>
              </a:tabLst>
              <a:defRPr/>
            </a:pP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Restores low frequency component of seismic data using:</a:t>
            </a:r>
          </a:p>
          <a:p>
            <a:pPr marL="1203325" lvl="2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Calibri" pitchFamily="34" charset="0"/>
              <a:buChar char="–"/>
              <a:tabLst>
                <a:tab pos="1025525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Well data from the project area, and/or</a:t>
            </a:r>
          </a:p>
          <a:p>
            <a:pPr marL="1203325" lvl="2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Calibri" pitchFamily="34" charset="0"/>
              <a:buChar char="–"/>
              <a:tabLst>
                <a:tab pos="1025525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Seismic derived stacking velocities (from processing)</a:t>
            </a:r>
          </a:p>
          <a:p>
            <a:pPr marL="8032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1025525" algn="l"/>
              </a:tabLst>
              <a:defRPr/>
            </a:pP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Precise calibration of impedance measurements is possible 	for multiple reservoirs at multiple well locations</a:t>
            </a:r>
          </a:p>
          <a:p>
            <a:pPr marL="8032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1025525" algn="l"/>
              </a:tabLst>
              <a:defRPr/>
            </a:pPr>
            <a:r>
              <a:rPr lang="en-US" altLang="en-US" sz="22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Frequ</a:t>
            </a: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ently it is used to build input for a detailed 	reservoir model (for reservoir simulation)</a:t>
            </a:r>
          </a:p>
        </p:txBody>
      </p:sp>
    </p:spTree>
    <p:extLst>
      <p:ext uri="{BB962C8B-B14F-4D97-AF65-F5344CB8AC3E}">
        <p14:creationId xmlns:p14="http://schemas.microsoft.com/office/powerpoint/2010/main" val="836086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Frequencies from Stacking Velocities</a:t>
            </a:r>
            <a:endParaRPr lang="en-US" dirty="0"/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4698920" y="1409916"/>
            <a:ext cx="4109413" cy="252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236538" indent="-236538">
              <a:tabLst>
                <a:tab pos="393700" algn="l"/>
              </a:tabLst>
            </a:pPr>
            <a:r>
              <a:rPr lang="en-US" sz="1800" kern="0" dirty="0" smtClean="0">
                <a:latin typeface="Verdana" charset="0"/>
              </a:rPr>
              <a:t>The hotter colors indicate the 	velocities that result in a good 	flattening of gathers</a:t>
            </a:r>
          </a:p>
          <a:p>
            <a:pPr marL="236538" indent="-236538">
              <a:tabLst>
                <a:tab pos="393700" algn="l"/>
              </a:tabLst>
            </a:pPr>
            <a:r>
              <a:rPr lang="en-US" sz="1800" kern="0" dirty="0" smtClean="0">
                <a:latin typeface="Verdana" charset="0"/>
              </a:rPr>
              <a:t>The blue “Xs” are the values 	that the velocity interpreter 	selected</a:t>
            </a:r>
          </a:p>
          <a:p>
            <a:pPr marL="236538" indent="-236538">
              <a:tabLst>
                <a:tab pos="393700" algn="l"/>
              </a:tabLst>
            </a:pPr>
            <a:r>
              <a:rPr lang="en-US" sz="1800" kern="0" dirty="0" smtClean="0">
                <a:latin typeface="Verdana" charset="0"/>
              </a:rPr>
              <a:t>The red block curve show the 	computer interval velocities</a:t>
            </a:r>
            <a:endParaRPr lang="en-US" sz="1600" kern="0" dirty="0">
              <a:latin typeface="Verdana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47241" y="983848"/>
            <a:ext cx="4062713" cy="4857368"/>
            <a:chOff x="23150" y="1018572"/>
            <a:chExt cx="4062713" cy="4857368"/>
          </a:xfrm>
        </p:grpSpPr>
        <p:pic>
          <p:nvPicPr>
            <p:cNvPr id="7" name="Picture 4" descr="Vel Anal Bell aapg mem76 2002"/>
            <p:cNvPicPr>
              <a:picLocks noChangeAspect="1" noChangeArrowheads="1"/>
            </p:cNvPicPr>
            <p:nvPr/>
          </p:nvPicPr>
          <p:blipFill rotWithShape="1">
            <a:blip r:embed="rId3" cstate="print">
              <a:lum bright="-17000" contrast="-1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496"/>
            <a:stretch/>
          </p:blipFill>
          <p:spPr bwMode="auto">
            <a:xfrm>
              <a:off x="436014" y="1364530"/>
              <a:ext cx="3649849" cy="451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780454" y="1018572"/>
              <a:ext cx="9609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Velocity</a:t>
              </a:r>
              <a:endPara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6200000">
              <a:off x="-633889" y="3509058"/>
              <a:ext cx="16834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Two-Way Time</a:t>
              </a:r>
              <a:endPara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750082" y="3219695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</a:t>
            </a:r>
            <a:r>
              <a:rPr lang="en-US" sz="1400" b="1" baseline="-25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</a:t>
            </a:r>
            <a:endParaRPr lang="en-US" sz="1400" b="1" baseline="-25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914400" y="1574157"/>
            <a:ext cx="1377387" cy="3796496"/>
          </a:xfrm>
          <a:custGeom>
            <a:avLst/>
            <a:gdLst>
              <a:gd name="connsiteX0" fmla="*/ 0 w 1377387"/>
              <a:gd name="connsiteY0" fmla="*/ 0 h 3796496"/>
              <a:gd name="connsiteX1" fmla="*/ 69448 w 1377387"/>
              <a:gd name="connsiteY1" fmla="*/ 428263 h 3796496"/>
              <a:gd name="connsiteX2" fmla="*/ 173620 w 1377387"/>
              <a:gd name="connsiteY2" fmla="*/ 752354 h 3796496"/>
              <a:gd name="connsiteX3" fmla="*/ 358815 w 1377387"/>
              <a:gd name="connsiteY3" fmla="*/ 1261640 h 3796496"/>
              <a:gd name="connsiteX4" fmla="*/ 578734 w 1377387"/>
              <a:gd name="connsiteY4" fmla="*/ 1701478 h 3796496"/>
              <a:gd name="connsiteX5" fmla="*/ 833377 w 1377387"/>
              <a:gd name="connsiteY5" fmla="*/ 2257063 h 3796496"/>
              <a:gd name="connsiteX6" fmla="*/ 1006997 w 1377387"/>
              <a:gd name="connsiteY6" fmla="*/ 2534856 h 3796496"/>
              <a:gd name="connsiteX7" fmla="*/ 1134319 w 1377387"/>
              <a:gd name="connsiteY7" fmla="*/ 2801073 h 3796496"/>
              <a:gd name="connsiteX8" fmla="*/ 1203767 w 1377387"/>
              <a:gd name="connsiteY8" fmla="*/ 3298785 h 3796496"/>
              <a:gd name="connsiteX9" fmla="*/ 1377387 w 1377387"/>
              <a:gd name="connsiteY9" fmla="*/ 3796496 h 379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387" h="3796496">
                <a:moveTo>
                  <a:pt x="0" y="0"/>
                </a:moveTo>
                <a:cubicBezTo>
                  <a:pt x="20255" y="151435"/>
                  <a:pt x="40511" y="302871"/>
                  <a:pt x="69448" y="428263"/>
                </a:cubicBezTo>
                <a:cubicBezTo>
                  <a:pt x="98385" y="553655"/>
                  <a:pt x="125392" y="613458"/>
                  <a:pt x="173620" y="752354"/>
                </a:cubicBezTo>
                <a:cubicBezTo>
                  <a:pt x="221848" y="891250"/>
                  <a:pt x="291296" y="1103453"/>
                  <a:pt x="358815" y="1261640"/>
                </a:cubicBezTo>
                <a:cubicBezTo>
                  <a:pt x="426334" y="1419827"/>
                  <a:pt x="499640" y="1535574"/>
                  <a:pt x="578734" y="1701478"/>
                </a:cubicBezTo>
                <a:cubicBezTo>
                  <a:pt x="657828" y="1867382"/>
                  <a:pt x="762000" y="2118167"/>
                  <a:pt x="833377" y="2257063"/>
                </a:cubicBezTo>
                <a:cubicBezTo>
                  <a:pt x="904754" y="2395959"/>
                  <a:pt x="956840" y="2444188"/>
                  <a:pt x="1006997" y="2534856"/>
                </a:cubicBezTo>
                <a:cubicBezTo>
                  <a:pt x="1057154" y="2625524"/>
                  <a:pt x="1101524" y="2673752"/>
                  <a:pt x="1134319" y="2801073"/>
                </a:cubicBezTo>
                <a:cubicBezTo>
                  <a:pt x="1167114" y="2928394"/>
                  <a:pt x="1163256" y="3132881"/>
                  <a:pt x="1203767" y="3298785"/>
                </a:cubicBezTo>
                <a:cubicBezTo>
                  <a:pt x="1244278" y="3464689"/>
                  <a:pt x="1310832" y="3630592"/>
                  <a:pt x="1377387" y="3796496"/>
                </a:cubicBezTo>
              </a:path>
            </a:pathLst>
          </a:custGeom>
          <a:noFill/>
          <a:ln w="5715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ectangle 3"/>
          <p:cNvSpPr txBox="1">
            <a:spLocks/>
          </p:cNvSpPr>
          <p:nvPr/>
        </p:nvSpPr>
        <p:spPr bwMode="auto">
          <a:xfrm>
            <a:off x="4886044" y="4270792"/>
            <a:ext cx="3783393" cy="1400803"/>
          </a:xfrm>
          <a:prstGeom prst="rect">
            <a:avLst/>
          </a:prstGeom>
          <a:solidFill>
            <a:srgbClr val="FFFFC5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algn="ctr">
              <a:buNone/>
              <a:tabLst>
                <a:tab pos="393700" algn="l"/>
              </a:tabLst>
            </a:pPr>
            <a:r>
              <a:rPr lang="en-US" sz="1800" kern="0" dirty="0" smtClean="0">
                <a:latin typeface="Verdana" charset="0"/>
              </a:rPr>
              <a:t>The gradual increase in velocity with depth is what we use to get the low frequency trends in impedance</a:t>
            </a:r>
            <a:endParaRPr lang="en-US" sz="1600" kern="0" dirty="0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213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 bwMode="auto">
          <a:xfrm>
            <a:off x="1078302" y="1578634"/>
            <a:ext cx="6685472" cy="376111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Spectra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61080" y="4818802"/>
            <a:ext cx="1587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Frequency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7004" y="1681942"/>
            <a:ext cx="1544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Amplitude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4436" y="4488873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1155" y="44888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10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91686" y="44888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20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72217" y="44888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30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52748" y="44888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40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3279" y="44888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50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13810" y="44888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60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94341" y="44888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70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74873" y="44888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80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2725947" y="2389517"/>
            <a:ext cx="2846717" cy="2130602"/>
          </a:xfrm>
          <a:custGeom>
            <a:avLst/>
            <a:gdLst>
              <a:gd name="connsiteX0" fmla="*/ 0 w 3114136"/>
              <a:gd name="connsiteY0" fmla="*/ 1723845 h 1758350"/>
              <a:gd name="connsiteX1" fmla="*/ 207034 w 3114136"/>
              <a:gd name="connsiteY1" fmla="*/ 1568569 h 1758350"/>
              <a:gd name="connsiteX2" fmla="*/ 336430 w 3114136"/>
              <a:gd name="connsiteY2" fmla="*/ 1180381 h 1758350"/>
              <a:gd name="connsiteX3" fmla="*/ 543464 w 3114136"/>
              <a:gd name="connsiteY3" fmla="*/ 473015 h 1758350"/>
              <a:gd name="connsiteX4" fmla="*/ 715993 w 3114136"/>
              <a:gd name="connsiteY4" fmla="*/ 162464 h 1758350"/>
              <a:gd name="connsiteX5" fmla="*/ 1181819 w 3114136"/>
              <a:gd name="connsiteY5" fmla="*/ 24441 h 1758350"/>
              <a:gd name="connsiteX6" fmla="*/ 1475117 w 3114136"/>
              <a:gd name="connsiteY6" fmla="*/ 15815 h 1758350"/>
              <a:gd name="connsiteX7" fmla="*/ 1958196 w 3114136"/>
              <a:gd name="connsiteY7" fmla="*/ 33067 h 1758350"/>
              <a:gd name="connsiteX8" fmla="*/ 2242868 w 3114136"/>
              <a:gd name="connsiteY8" fmla="*/ 84826 h 1758350"/>
              <a:gd name="connsiteX9" fmla="*/ 2493034 w 3114136"/>
              <a:gd name="connsiteY9" fmla="*/ 153837 h 1758350"/>
              <a:gd name="connsiteX10" fmla="*/ 2631057 w 3114136"/>
              <a:gd name="connsiteY10" fmla="*/ 360871 h 1758350"/>
              <a:gd name="connsiteX11" fmla="*/ 2743200 w 3114136"/>
              <a:gd name="connsiteY11" fmla="*/ 792192 h 1758350"/>
              <a:gd name="connsiteX12" fmla="*/ 2907102 w 3114136"/>
              <a:gd name="connsiteY12" fmla="*/ 1387415 h 1758350"/>
              <a:gd name="connsiteX13" fmla="*/ 2976113 w 3114136"/>
              <a:gd name="connsiteY13" fmla="*/ 1628954 h 1758350"/>
              <a:gd name="connsiteX14" fmla="*/ 3114136 w 3114136"/>
              <a:gd name="connsiteY14" fmla="*/ 1758350 h 175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14136" h="1758350">
                <a:moveTo>
                  <a:pt x="0" y="1723845"/>
                </a:moveTo>
                <a:cubicBezTo>
                  <a:pt x="75481" y="1691495"/>
                  <a:pt x="150962" y="1659146"/>
                  <a:pt x="207034" y="1568569"/>
                </a:cubicBezTo>
                <a:cubicBezTo>
                  <a:pt x="263106" y="1477992"/>
                  <a:pt x="280358" y="1362973"/>
                  <a:pt x="336430" y="1180381"/>
                </a:cubicBezTo>
                <a:cubicBezTo>
                  <a:pt x="392502" y="997789"/>
                  <a:pt x="480204" y="642668"/>
                  <a:pt x="543464" y="473015"/>
                </a:cubicBezTo>
                <a:cubicBezTo>
                  <a:pt x="606725" y="303362"/>
                  <a:pt x="609601" y="237226"/>
                  <a:pt x="715993" y="162464"/>
                </a:cubicBezTo>
                <a:cubicBezTo>
                  <a:pt x="822386" y="87702"/>
                  <a:pt x="1055298" y="48882"/>
                  <a:pt x="1181819" y="24441"/>
                </a:cubicBezTo>
                <a:cubicBezTo>
                  <a:pt x="1308340" y="0"/>
                  <a:pt x="1345721" y="14377"/>
                  <a:pt x="1475117" y="15815"/>
                </a:cubicBezTo>
                <a:cubicBezTo>
                  <a:pt x="1604513" y="17253"/>
                  <a:pt x="1830238" y="21565"/>
                  <a:pt x="1958196" y="33067"/>
                </a:cubicBezTo>
                <a:cubicBezTo>
                  <a:pt x="2086154" y="44569"/>
                  <a:pt x="2153728" y="64698"/>
                  <a:pt x="2242868" y="84826"/>
                </a:cubicBezTo>
                <a:cubicBezTo>
                  <a:pt x="2332008" y="104954"/>
                  <a:pt x="2428336" y="107830"/>
                  <a:pt x="2493034" y="153837"/>
                </a:cubicBezTo>
                <a:cubicBezTo>
                  <a:pt x="2557732" y="199844"/>
                  <a:pt x="2589363" y="254479"/>
                  <a:pt x="2631057" y="360871"/>
                </a:cubicBezTo>
                <a:cubicBezTo>
                  <a:pt x="2672751" y="467263"/>
                  <a:pt x="2697193" y="621101"/>
                  <a:pt x="2743200" y="792192"/>
                </a:cubicBezTo>
                <a:cubicBezTo>
                  <a:pt x="2789207" y="963283"/>
                  <a:pt x="2868283" y="1247955"/>
                  <a:pt x="2907102" y="1387415"/>
                </a:cubicBezTo>
                <a:cubicBezTo>
                  <a:pt x="2945921" y="1526875"/>
                  <a:pt x="2941607" y="1567132"/>
                  <a:pt x="2976113" y="1628954"/>
                </a:cubicBezTo>
                <a:cubicBezTo>
                  <a:pt x="3010619" y="1690776"/>
                  <a:pt x="3062377" y="1724563"/>
                  <a:pt x="3114136" y="1758350"/>
                </a:cubicBezTo>
              </a:path>
            </a:pathLst>
          </a:custGeom>
          <a:solidFill>
            <a:srgbClr val="FF0000">
              <a:alpha val="30196"/>
            </a:srgbClr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3131389" y="3424682"/>
            <a:ext cx="2113471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/>
          <p:cNvSpPr txBox="1"/>
          <p:nvPr/>
        </p:nvSpPr>
        <p:spPr>
          <a:xfrm>
            <a:off x="2016358" y="430484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88732" y="219999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100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02546" y="3261047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50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399489" y="2398144"/>
            <a:ext cx="982066" cy="2089550"/>
            <a:chOff x="2399489" y="2398144"/>
            <a:chExt cx="982066" cy="2089550"/>
          </a:xfrm>
        </p:grpSpPr>
        <p:sp>
          <p:nvSpPr>
            <p:cNvPr id="39" name="Freeform 38"/>
            <p:cNvSpPr/>
            <p:nvPr/>
          </p:nvSpPr>
          <p:spPr bwMode="auto">
            <a:xfrm>
              <a:off x="2399489" y="2399489"/>
              <a:ext cx="953311" cy="2088205"/>
            </a:xfrm>
            <a:custGeom>
              <a:avLst/>
              <a:gdLst>
                <a:gd name="connsiteX0" fmla="*/ 32426 w 953311"/>
                <a:gd name="connsiteY0" fmla="*/ 0 h 2088205"/>
                <a:gd name="connsiteX1" fmla="*/ 214009 w 953311"/>
                <a:gd name="connsiteY1" fmla="*/ 25941 h 2088205"/>
                <a:gd name="connsiteX2" fmla="*/ 434502 w 953311"/>
                <a:gd name="connsiteY2" fmla="*/ 97277 h 2088205"/>
                <a:gd name="connsiteX3" fmla="*/ 557720 w 953311"/>
                <a:gd name="connsiteY3" fmla="*/ 220494 h 2088205"/>
                <a:gd name="connsiteX4" fmla="*/ 590145 w 953311"/>
                <a:gd name="connsiteY4" fmla="*/ 538264 h 2088205"/>
                <a:gd name="connsiteX5" fmla="*/ 609600 w 953311"/>
                <a:gd name="connsiteY5" fmla="*/ 985737 h 2088205"/>
                <a:gd name="connsiteX6" fmla="*/ 629056 w 953311"/>
                <a:gd name="connsiteY6" fmla="*/ 1381328 h 2088205"/>
                <a:gd name="connsiteX7" fmla="*/ 654996 w 953311"/>
                <a:gd name="connsiteY7" fmla="*/ 1718554 h 2088205"/>
                <a:gd name="connsiteX8" fmla="*/ 700392 w 953311"/>
                <a:gd name="connsiteY8" fmla="*/ 1867711 h 2088205"/>
                <a:gd name="connsiteX9" fmla="*/ 953311 w 953311"/>
                <a:gd name="connsiteY9" fmla="*/ 2088205 h 2088205"/>
                <a:gd name="connsiteX10" fmla="*/ 0 w 953311"/>
                <a:gd name="connsiteY10" fmla="*/ 2062264 h 208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3311" h="2088205">
                  <a:moveTo>
                    <a:pt x="32426" y="0"/>
                  </a:moveTo>
                  <a:lnTo>
                    <a:pt x="214009" y="25941"/>
                  </a:lnTo>
                  <a:lnTo>
                    <a:pt x="434502" y="97277"/>
                  </a:lnTo>
                  <a:lnTo>
                    <a:pt x="557720" y="220494"/>
                  </a:lnTo>
                  <a:lnTo>
                    <a:pt x="590145" y="538264"/>
                  </a:lnTo>
                  <a:lnTo>
                    <a:pt x="609600" y="985737"/>
                  </a:lnTo>
                  <a:lnTo>
                    <a:pt x="629056" y="1381328"/>
                  </a:lnTo>
                  <a:lnTo>
                    <a:pt x="654996" y="1718554"/>
                  </a:lnTo>
                  <a:lnTo>
                    <a:pt x="700392" y="1867711"/>
                  </a:lnTo>
                  <a:lnTo>
                    <a:pt x="953311" y="2088205"/>
                  </a:lnTo>
                  <a:lnTo>
                    <a:pt x="0" y="2062264"/>
                  </a:lnTo>
                </a:path>
              </a:pathLst>
            </a:custGeom>
            <a:solidFill>
              <a:srgbClr val="FF00FF">
                <a:alpha val="30196"/>
              </a:srgb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2441275" y="2398144"/>
              <a:ext cx="940280" cy="2078966"/>
            </a:xfrm>
            <a:custGeom>
              <a:avLst/>
              <a:gdLst>
                <a:gd name="connsiteX0" fmla="*/ 0 w 1069676"/>
                <a:gd name="connsiteY0" fmla="*/ 0 h 1699403"/>
                <a:gd name="connsiteX1" fmla="*/ 189782 w 1069676"/>
                <a:gd name="connsiteY1" fmla="*/ 8626 h 1699403"/>
                <a:gd name="connsiteX2" fmla="*/ 483080 w 1069676"/>
                <a:gd name="connsiteY2" fmla="*/ 86264 h 1699403"/>
                <a:gd name="connsiteX3" fmla="*/ 560717 w 1069676"/>
                <a:gd name="connsiteY3" fmla="*/ 181154 h 1699403"/>
                <a:gd name="connsiteX4" fmla="*/ 638355 w 1069676"/>
                <a:gd name="connsiteY4" fmla="*/ 353683 h 1699403"/>
                <a:gd name="connsiteX5" fmla="*/ 655608 w 1069676"/>
                <a:gd name="connsiteY5" fmla="*/ 871268 h 1699403"/>
                <a:gd name="connsiteX6" fmla="*/ 724619 w 1069676"/>
                <a:gd name="connsiteY6" fmla="*/ 1431985 h 1699403"/>
                <a:gd name="connsiteX7" fmla="*/ 819510 w 1069676"/>
                <a:gd name="connsiteY7" fmla="*/ 1544128 h 1699403"/>
                <a:gd name="connsiteX8" fmla="*/ 914400 w 1069676"/>
                <a:gd name="connsiteY8" fmla="*/ 1630392 h 1699403"/>
                <a:gd name="connsiteX9" fmla="*/ 1069676 w 1069676"/>
                <a:gd name="connsiteY9" fmla="*/ 1699403 h 1699403"/>
                <a:gd name="connsiteX10" fmla="*/ 1069676 w 1069676"/>
                <a:gd name="connsiteY10" fmla="*/ 1699403 h 169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9676" h="1699403">
                  <a:moveTo>
                    <a:pt x="0" y="0"/>
                  </a:moveTo>
                  <a:lnTo>
                    <a:pt x="189782" y="8626"/>
                  </a:lnTo>
                  <a:cubicBezTo>
                    <a:pt x="270295" y="23003"/>
                    <a:pt x="421258" y="57509"/>
                    <a:pt x="483080" y="86264"/>
                  </a:cubicBezTo>
                  <a:cubicBezTo>
                    <a:pt x="544902" y="115019"/>
                    <a:pt x="534838" y="136584"/>
                    <a:pt x="560717" y="181154"/>
                  </a:cubicBezTo>
                  <a:cubicBezTo>
                    <a:pt x="586596" y="225724"/>
                    <a:pt x="622540" y="238664"/>
                    <a:pt x="638355" y="353683"/>
                  </a:cubicBezTo>
                  <a:cubicBezTo>
                    <a:pt x="654170" y="468702"/>
                    <a:pt x="641231" y="691551"/>
                    <a:pt x="655608" y="871268"/>
                  </a:cubicBezTo>
                  <a:cubicBezTo>
                    <a:pt x="669985" y="1050985"/>
                    <a:pt x="697302" y="1319842"/>
                    <a:pt x="724619" y="1431985"/>
                  </a:cubicBezTo>
                  <a:cubicBezTo>
                    <a:pt x="751936" y="1544128"/>
                    <a:pt x="787880" y="1511060"/>
                    <a:pt x="819510" y="1544128"/>
                  </a:cubicBezTo>
                  <a:cubicBezTo>
                    <a:pt x="851140" y="1577196"/>
                    <a:pt x="872706" y="1604513"/>
                    <a:pt x="914400" y="1630392"/>
                  </a:cubicBezTo>
                  <a:cubicBezTo>
                    <a:pt x="956094" y="1656271"/>
                    <a:pt x="1069676" y="1699403"/>
                    <a:pt x="1069676" y="1699403"/>
                  </a:cubicBezTo>
                  <a:lnTo>
                    <a:pt x="1069676" y="1699403"/>
                  </a:lnTo>
                </a:path>
              </a:pathLst>
            </a:custGeom>
            <a:noFill/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636338" y="2905325"/>
            <a:ext cx="1160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Seismic</a:t>
            </a:r>
          </a:p>
          <a:p>
            <a:pPr algn="ctr"/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Bandwidth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853559" y="1829205"/>
            <a:ext cx="3547241" cy="314904"/>
            <a:chOff x="2853559" y="1829205"/>
            <a:chExt cx="3547241" cy="314904"/>
          </a:xfrm>
        </p:grpSpPr>
        <p:sp>
          <p:nvSpPr>
            <p:cNvPr id="38" name="Rectangular Callout 37"/>
            <p:cNvSpPr/>
            <p:nvPr/>
          </p:nvSpPr>
          <p:spPr bwMode="auto">
            <a:xfrm>
              <a:off x="2853559" y="1844565"/>
              <a:ext cx="3547241" cy="299544"/>
            </a:xfrm>
            <a:prstGeom prst="wedgeRectCallout">
              <a:avLst>
                <a:gd name="adj1" fmla="val -47944"/>
                <a:gd name="adj2" fmla="val 157895"/>
              </a:avLst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58641" y="1829205"/>
              <a:ext cx="29915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LOW FREQUENCY COMPONENT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8" name="Straight Arrow Connector 7"/>
          <p:cNvCxnSpPr/>
          <p:nvPr/>
        </p:nvCxnSpPr>
        <p:spPr bwMode="auto">
          <a:xfrm>
            <a:off x="2377440" y="4488873"/>
            <a:ext cx="5054138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2396836" y="2213957"/>
            <a:ext cx="0" cy="2258291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2605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Acoustic Impedance Data</a:t>
            </a:r>
            <a:endParaRPr 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4497" y="1119351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Estimates impedance/sonic/density log responses from 	migrated and stacked seismic traces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Is an interval attribute, as opposed to an interface 	property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Can better resolve beds that are thinner than tuning 	thickness than with zero phase data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Useful as a lithology or porosity indicator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In some </a:t>
            </a: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cases </a:t>
            </a: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reveal HC/water contacts better than with 	zero phase data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Commonly is used for pore pressure prediction</a:t>
            </a:r>
          </a:p>
        </p:txBody>
      </p:sp>
    </p:spTree>
    <p:extLst>
      <p:ext uri="{BB962C8B-B14F-4D97-AF65-F5344CB8AC3E}">
        <p14:creationId xmlns:p14="http://schemas.microsoft.com/office/powerpoint/2010/main" val="836086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Impedance Data: Value</a:t>
            </a:r>
            <a:endParaRPr 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4497" y="1119351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kumimoji="0" lang="en-US" alt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It represents the subsurface better, especially when low 	frequency information is included:</a:t>
            </a:r>
          </a:p>
          <a:p>
            <a:pPr marL="1150938" lvl="4" indent="-300038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Calibri" pitchFamily="34" charset="0"/>
              <a:buChar char="–"/>
              <a:tabLst>
                <a:tab pos="630238" algn="l"/>
              </a:tabLst>
              <a:defRPr/>
            </a:pPr>
            <a:r>
              <a:rPr lang="en-US" altLang="en-US" sz="2400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Low frequency geologic variations</a:t>
            </a:r>
          </a:p>
          <a:p>
            <a:pPr marL="1150938" lvl="4" indent="-300038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Calibri" pitchFamily="34" charset="0"/>
              <a:buChar char="–"/>
              <a:tabLst>
                <a:tab pos="630238" algn="l"/>
              </a:tabLst>
              <a:defRPr/>
            </a:pP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Increased vertical resolution</a:t>
            </a:r>
            <a:endParaRPr kumimoji="0" lang="en-US" altLang="en-US" sz="2400" b="0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kumimoji="0" lang="en-US" alt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It may yield better estimates of reservoir thickness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kumimoji="0" lang="en-US" alt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It can be transformed to rock properties, such as net 	pay, porosity, hydrocarbon pore thickness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kumimoji="0" lang="en-US" alt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It allows us to perform</a:t>
            </a:r>
            <a:r>
              <a:rPr kumimoji="0" lang="en-US" altLang="en-US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alt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enhanced seismic attribute 	analysis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Increasingly it </a:t>
            </a:r>
            <a:r>
              <a:rPr kumimoji="0" lang="en-US" alt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is being used by interpreters to delineate 	reservoir rocks and surrounding seals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tabLst/>
              <a:defRPr/>
            </a:pPr>
            <a:endParaRPr kumimoji="0" lang="en-US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086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Assumptions for Post Stack Inversion</a:t>
            </a:r>
            <a:endParaRPr 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4497" y="930159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 input seismic data has been imaged properly and is 	zero phase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Seismic amplitudes are proportional to reflection 	coefficients (controlled amplitude and phase seismic 	processing)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 input seismic data represents normal incidence 	(zero-offset) traces (AVO effects have not influenced 	the migrated/stacked data)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Input data is free of multiples and coherent noise</a:t>
            </a:r>
          </a:p>
          <a:p>
            <a:pPr marL="346075" lvl="1" indent="-282575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An appropriate wavelet has been extracted and it does 	not change with time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992415" y="5441731"/>
            <a:ext cx="2748454" cy="832945"/>
          </a:xfrm>
          <a:prstGeom prst="rect">
            <a:avLst/>
          </a:prstGeom>
          <a:solidFill>
            <a:srgbClr val="FFE9B9"/>
          </a:solidFill>
          <a:ln w="19050"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63500" lvl="1" indent="0" algn="ctr" eaLnBrk="1" fontAlgn="auto" hangingPunct="1">
              <a:spcBef>
                <a:spcPts val="600"/>
              </a:spcBef>
              <a:spcAft>
                <a:spcPts val="300"/>
              </a:spcAft>
              <a:buClrTx/>
              <a:buSzPct val="100000"/>
              <a:buNone/>
              <a:tabLst>
                <a:tab pos="630238" algn="l"/>
              </a:tabLst>
              <a:defRPr/>
            </a:pPr>
            <a:r>
              <a:rPr lang="en-US" altLang="en-US" sz="1600" b="1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We use a near offset stack as input if the S:N ratio is adequate</a:t>
            </a:r>
          </a:p>
        </p:txBody>
      </p:sp>
      <p:sp>
        <p:nvSpPr>
          <p:cNvPr id="6" name="Freeform 5"/>
          <p:cNvSpPr/>
          <p:nvPr/>
        </p:nvSpPr>
        <p:spPr bwMode="auto">
          <a:xfrm>
            <a:off x="7788166" y="3166242"/>
            <a:ext cx="974834" cy="2477813"/>
          </a:xfrm>
          <a:custGeom>
            <a:avLst/>
            <a:gdLst>
              <a:gd name="connsiteX0" fmla="*/ 268013 w 974834"/>
              <a:gd name="connsiteY0" fmla="*/ 18392 h 2477813"/>
              <a:gd name="connsiteX1" fmla="*/ 867103 w 974834"/>
              <a:gd name="connsiteY1" fmla="*/ 112986 h 2477813"/>
              <a:gd name="connsiteX2" fmla="*/ 914400 w 974834"/>
              <a:gd name="connsiteY2" fmla="*/ 696310 h 2477813"/>
              <a:gd name="connsiteX3" fmla="*/ 756744 w 974834"/>
              <a:gd name="connsiteY3" fmla="*/ 1579179 h 2477813"/>
              <a:gd name="connsiteX4" fmla="*/ 583324 w 974834"/>
              <a:gd name="connsiteY4" fmla="*/ 2194034 h 2477813"/>
              <a:gd name="connsiteX5" fmla="*/ 0 w 974834"/>
              <a:gd name="connsiteY5" fmla="*/ 2477813 h 247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4834" h="2477813">
                <a:moveTo>
                  <a:pt x="268013" y="18392"/>
                </a:moveTo>
                <a:cubicBezTo>
                  <a:pt x="513692" y="9196"/>
                  <a:pt x="759372" y="0"/>
                  <a:pt x="867103" y="112986"/>
                </a:cubicBezTo>
                <a:cubicBezTo>
                  <a:pt x="974834" y="225972"/>
                  <a:pt x="932793" y="451945"/>
                  <a:pt x="914400" y="696310"/>
                </a:cubicBezTo>
                <a:cubicBezTo>
                  <a:pt x="896007" y="940675"/>
                  <a:pt x="811923" y="1329558"/>
                  <a:pt x="756744" y="1579179"/>
                </a:cubicBezTo>
                <a:cubicBezTo>
                  <a:pt x="701565" y="1828800"/>
                  <a:pt x="709448" y="2044262"/>
                  <a:pt x="583324" y="2194034"/>
                </a:cubicBezTo>
                <a:cubicBezTo>
                  <a:pt x="457200" y="2343806"/>
                  <a:pt x="228600" y="2410809"/>
                  <a:pt x="0" y="2477813"/>
                </a:cubicBezTo>
              </a:path>
            </a:pathLst>
          </a:cu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086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Inversion Process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78360" y="1182405"/>
            <a:ext cx="1813035" cy="693683"/>
            <a:chOff x="772510" y="1466193"/>
            <a:chExt cx="1813035" cy="693683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772510" y="1466193"/>
              <a:ext cx="1813035" cy="693683"/>
            </a:xfrm>
            <a:prstGeom prst="roundRect">
              <a:avLst/>
            </a:prstGeom>
            <a:solidFill>
              <a:srgbClr val="FFE9B9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5868" y="1489869"/>
              <a:ext cx="106631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Seismic</a:t>
              </a:r>
            </a:p>
            <a:p>
              <a:pPr algn="ctr"/>
              <a:r>
                <a:rPr lang="en-US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Data</a:t>
              </a:r>
              <a:endParaRPr lang="en-US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60419" y="1182405"/>
            <a:ext cx="1813035" cy="693683"/>
            <a:chOff x="772510" y="1466193"/>
            <a:chExt cx="1813035" cy="693683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772510" y="1466193"/>
              <a:ext cx="1813035" cy="693683"/>
            </a:xfrm>
            <a:prstGeom prst="roundRect">
              <a:avLst/>
            </a:prstGeom>
            <a:solidFill>
              <a:srgbClr val="FFE9B9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13382" y="1489869"/>
              <a:ext cx="7312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Well</a:t>
              </a:r>
            </a:p>
            <a:p>
              <a:pPr algn="ctr"/>
              <a:r>
                <a:rPr lang="en-US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Data</a:t>
              </a:r>
              <a:endParaRPr lang="en-US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091676" y="1083641"/>
            <a:ext cx="17796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0650" indent="-120650">
              <a:buFont typeface="Arial" pitchFamily="34" charset="0"/>
              <a:buChar char="•"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Sonic, Density Logs</a:t>
            </a:r>
          </a:p>
          <a:p>
            <a:pPr marL="120650" indent="-120650">
              <a:buFont typeface="Arial" pitchFamily="34" charset="0"/>
              <a:buChar char="•"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Markers</a:t>
            </a:r>
          </a:p>
          <a:p>
            <a:pPr marL="120650" indent="-120650">
              <a:buFont typeface="Arial" pitchFamily="34" charset="0"/>
              <a:buChar char="•"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Directional Survey</a:t>
            </a:r>
          </a:p>
          <a:p>
            <a:pPr marL="120650" indent="-120650">
              <a:buFont typeface="Arial" pitchFamily="34" charset="0"/>
              <a:buChar char="•"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Check Shots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6403" y="1083641"/>
            <a:ext cx="17006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0650" indent="-120650">
              <a:buFont typeface="Arial" pitchFamily="34" charset="0"/>
              <a:buChar char="•"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Zero Phase</a:t>
            </a:r>
          </a:p>
          <a:p>
            <a:pPr marL="120650" indent="-120650">
              <a:buFont typeface="Arial" pitchFamily="34" charset="0"/>
              <a:buChar char="•"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Full, Partial Stacks</a:t>
            </a:r>
          </a:p>
          <a:p>
            <a:pPr marL="120650" indent="-120650">
              <a:buFont typeface="Arial" pitchFamily="34" charset="0"/>
              <a:buChar char="•"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Stacking Velocities</a:t>
            </a:r>
          </a:p>
          <a:p>
            <a:pPr marL="120650" indent="-120650">
              <a:buFont typeface="Arial" pitchFamily="34" charset="0"/>
              <a:buChar char="•"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Horizons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063756" y="2264971"/>
            <a:ext cx="1587071" cy="415160"/>
            <a:chOff x="2874570" y="2769474"/>
            <a:chExt cx="1587071" cy="415160"/>
          </a:xfrm>
        </p:grpSpPr>
        <p:sp>
          <p:nvSpPr>
            <p:cNvPr id="15" name="Rounded Rectangle 14"/>
            <p:cNvSpPr/>
            <p:nvPr/>
          </p:nvSpPr>
          <p:spPr bwMode="auto">
            <a:xfrm>
              <a:off x="2874570" y="2769474"/>
              <a:ext cx="1587071" cy="415160"/>
            </a:xfrm>
            <a:prstGeom prst="roundRect">
              <a:avLst/>
            </a:prstGeom>
            <a:solidFill>
              <a:srgbClr val="FAFD0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066819" y="2792388"/>
              <a:ext cx="1202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Horizons</a:t>
              </a:r>
              <a:endParaRPr lang="en-US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22" name="Straight Arrow Connector 21"/>
          <p:cNvCxnSpPr/>
          <p:nvPr/>
        </p:nvCxnSpPr>
        <p:spPr bwMode="auto">
          <a:xfrm>
            <a:off x="1970690" y="1923386"/>
            <a:ext cx="993227" cy="44143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Arrow Connector 22"/>
          <p:cNvCxnSpPr/>
          <p:nvPr/>
        </p:nvCxnSpPr>
        <p:spPr bwMode="auto">
          <a:xfrm flipH="1">
            <a:off x="4745421" y="1918131"/>
            <a:ext cx="798786" cy="36786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" name="Group 3"/>
          <p:cNvGrpSpPr/>
          <p:nvPr/>
        </p:nvGrpSpPr>
        <p:grpSpPr>
          <a:xfrm>
            <a:off x="157660" y="1891855"/>
            <a:ext cx="1529255" cy="2159873"/>
            <a:chOff x="157660" y="1891855"/>
            <a:chExt cx="1529255" cy="2159873"/>
          </a:xfrm>
        </p:grpSpPr>
        <p:grpSp>
          <p:nvGrpSpPr>
            <p:cNvPr id="20" name="Group 19"/>
            <p:cNvGrpSpPr/>
            <p:nvPr/>
          </p:nvGrpSpPr>
          <p:grpSpPr>
            <a:xfrm>
              <a:off x="157660" y="3373810"/>
              <a:ext cx="1529255" cy="677918"/>
              <a:chOff x="2364828" y="3941379"/>
              <a:chExt cx="1529255" cy="677918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2364828" y="3941379"/>
                <a:ext cx="1529255" cy="67791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562633" y="4095672"/>
                <a:ext cx="11336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Wavelet</a:t>
                </a:r>
                <a:endParaRPr lang="en-US" sz="18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cxnSp>
          <p:nvCxnSpPr>
            <p:cNvPr id="26" name="Straight Arrow Connector 25"/>
            <p:cNvCxnSpPr/>
            <p:nvPr/>
          </p:nvCxnSpPr>
          <p:spPr bwMode="auto">
            <a:xfrm>
              <a:off x="693683" y="1891855"/>
              <a:ext cx="283779" cy="1403131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" name="Group 2"/>
          <p:cNvGrpSpPr/>
          <p:nvPr/>
        </p:nvGrpSpPr>
        <p:grpSpPr>
          <a:xfrm>
            <a:off x="1571297" y="1876088"/>
            <a:ext cx="5097516" cy="2128346"/>
            <a:chOff x="1571297" y="1876088"/>
            <a:chExt cx="5097516" cy="2128346"/>
          </a:xfrm>
        </p:grpSpPr>
        <p:grpSp>
          <p:nvGrpSpPr>
            <p:cNvPr id="30" name="Group 29"/>
            <p:cNvGrpSpPr/>
            <p:nvPr/>
          </p:nvGrpSpPr>
          <p:grpSpPr>
            <a:xfrm>
              <a:off x="3468414" y="3090034"/>
              <a:ext cx="1781504" cy="914400"/>
              <a:chOff x="3468414" y="3121572"/>
              <a:chExt cx="1781504" cy="914400"/>
            </a:xfrm>
          </p:grpSpPr>
          <p:sp>
            <p:nvSpPr>
              <p:cNvPr id="28" name="Snip Diagonal Corner Rectangle 27"/>
              <p:cNvSpPr/>
              <p:nvPr/>
            </p:nvSpPr>
            <p:spPr bwMode="auto">
              <a:xfrm>
                <a:off x="3468414" y="3121572"/>
                <a:ext cx="1781504" cy="914400"/>
              </a:xfrm>
              <a:prstGeom prst="snip2DiagRect">
                <a:avLst/>
              </a:prstGeom>
              <a:solidFill>
                <a:srgbClr val="99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674524" y="3163274"/>
                <a:ext cx="136928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Low </a:t>
                </a:r>
              </a:p>
              <a:p>
                <a:pPr algn="ctr"/>
                <a:r>
                  <a:rPr lang="en-US" sz="16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Frequency</a:t>
                </a:r>
              </a:p>
              <a:p>
                <a:pPr algn="ctr"/>
                <a:r>
                  <a:rPr lang="en-US" sz="16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Component</a:t>
                </a:r>
                <a:endParaRPr lang="en-US" sz="16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cxnSp>
          <p:nvCxnSpPr>
            <p:cNvPr id="31" name="Straight Arrow Connector 30"/>
            <p:cNvCxnSpPr/>
            <p:nvPr/>
          </p:nvCxnSpPr>
          <p:spPr bwMode="auto">
            <a:xfrm>
              <a:off x="1571297" y="1886600"/>
              <a:ext cx="1849820" cy="136109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Arrow Connector 32"/>
            <p:cNvCxnSpPr>
              <a:stCxn id="9" idx="2"/>
            </p:cNvCxnSpPr>
            <p:nvPr/>
          </p:nvCxnSpPr>
          <p:spPr bwMode="auto">
            <a:xfrm flipH="1">
              <a:off x="5202621" y="1876088"/>
              <a:ext cx="964316" cy="1229712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6" name="TextBox 35"/>
            <p:cNvSpPr txBox="1"/>
            <p:nvPr/>
          </p:nvSpPr>
          <p:spPr>
            <a:xfrm>
              <a:off x="5793648" y="2276566"/>
              <a:ext cx="8751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Filtered Logs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52426" y="2618152"/>
              <a:ext cx="1069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Stacking Velocities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56290" y="1912876"/>
            <a:ext cx="2697218" cy="3557752"/>
            <a:chOff x="1056290" y="1912876"/>
            <a:chExt cx="2697218" cy="3557752"/>
          </a:xfrm>
        </p:grpSpPr>
        <p:sp>
          <p:nvSpPr>
            <p:cNvPr id="41" name="Flowchart: Decision 40"/>
            <p:cNvSpPr/>
            <p:nvPr/>
          </p:nvSpPr>
          <p:spPr bwMode="auto">
            <a:xfrm>
              <a:off x="1104901" y="4477400"/>
              <a:ext cx="2648607" cy="993228"/>
            </a:xfrm>
            <a:prstGeom prst="flowChartDecision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651587" y="4789348"/>
              <a:ext cx="15552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INVERSION</a:t>
              </a:r>
              <a:endParaRPr lang="en-US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 bwMode="auto">
            <a:xfrm>
              <a:off x="1187670" y="1912876"/>
              <a:ext cx="1066799" cy="2548759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6" name="Straight Arrow Connector 45"/>
            <p:cNvCxnSpPr/>
            <p:nvPr/>
          </p:nvCxnSpPr>
          <p:spPr bwMode="auto">
            <a:xfrm>
              <a:off x="1056290" y="4130559"/>
              <a:ext cx="688427" cy="578068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Straight Arrow Connector 47"/>
            <p:cNvCxnSpPr/>
            <p:nvPr/>
          </p:nvCxnSpPr>
          <p:spPr bwMode="auto">
            <a:xfrm flipH="1">
              <a:off x="2984937" y="3988669"/>
              <a:ext cx="546539" cy="541282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0" name="TextBox 49"/>
            <p:cNvSpPr txBox="1"/>
            <p:nvPr/>
          </p:nvSpPr>
          <p:spPr>
            <a:xfrm>
              <a:off x="1841761" y="3574591"/>
              <a:ext cx="1069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Zero</a:t>
              </a:r>
            </a:p>
            <a:p>
              <a:pPr algn="ctr"/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Phase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326524" y="4177856"/>
            <a:ext cx="2971800" cy="2175648"/>
            <a:chOff x="3326524" y="4177856"/>
            <a:chExt cx="2971800" cy="2175648"/>
          </a:xfrm>
        </p:grpSpPr>
        <p:grpSp>
          <p:nvGrpSpPr>
            <p:cNvPr id="53" name="Group 52"/>
            <p:cNvGrpSpPr/>
            <p:nvPr/>
          </p:nvGrpSpPr>
          <p:grpSpPr>
            <a:xfrm>
              <a:off x="4311869" y="4177856"/>
              <a:ext cx="1986455" cy="599090"/>
              <a:chOff x="4461642" y="4903077"/>
              <a:chExt cx="1986455" cy="599090"/>
            </a:xfrm>
          </p:grpSpPr>
          <p:sp>
            <p:nvSpPr>
              <p:cNvPr id="51" name="Oval 50"/>
              <p:cNvSpPr/>
              <p:nvPr/>
            </p:nvSpPr>
            <p:spPr bwMode="auto">
              <a:xfrm>
                <a:off x="4461642" y="4903077"/>
                <a:ext cx="1986455" cy="599090"/>
              </a:xfrm>
              <a:prstGeom prst="ellipse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583477" y="5017956"/>
                <a:ext cx="17427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P-Impedance</a:t>
                </a:r>
                <a:endParaRPr lang="en-US" sz="18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4311869" y="4966135"/>
              <a:ext cx="1986455" cy="599090"/>
              <a:chOff x="4461642" y="4903077"/>
              <a:chExt cx="1986455" cy="599090"/>
            </a:xfrm>
          </p:grpSpPr>
          <p:sp>
            <p:nvSpPr>
              <p:cNvPr id="58" name="Oval 57"/>
              <p:cNvSpPr/>
              <p:nvPr/>
            </p:nvSpPr>
            <p:spPr bwMode="auto">
              <a:xfrm>
                <a:off x="4461642" y="4903077"/>
                <a:ext cx="1986455" cy="599090"/>
              </a:xfrm>
              <a:prstGeom prst="ellipse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924116" y="5017956"/>
                <a:ext cx="10615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Density</a:t>
                </a:r>
                <a:endParaRPr lang="en-US" sz="18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4311869" y="5754414"/>
              <a:ext cx="1986455" cy="599090"/>
              <a:chOff x="4461642" y="4903077"/>
              <a:chExt cx="1986455" cy="599090"/>
            </a:xfrm>
          </p:grpSpPr>
          <p:sp>
            <p:nvSpPr>
              <p:cNvPr id="61" name="Oval 60"/>
              <p:cNvSpPr/>
              <p:nvPr/>
            </p:nvSpPr>
            <p:spPr bwMode="auto">
              <a:xfrm>
                <a:off x="4461642" y="4903077"/>
                <a:ext cx="1986455" cy="599090"/>
              </a:xfrm>
              <a:prstGeom prst="ellipse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4583477" y="5017956"/>
                <a:ext cx="17427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S-Impedance</a:t>
                </a:r>
                <a:endParaRPr lang="en-US" sz="18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cxnSp>
          <p:nvCxnSpPr>
            <p:cNvPr id="66" name="Straight Arrow Connector 65"/>
            <p:cNvCxnSpPr/>
            <p:nvPr/>
          </p:nvCxnSpPr>
          <p:spPr bwMode="auto">
            <a:xfrm flipV="1">
              <a:off x="3421117" y="4461641"/>
              <a:ext cx="819807" cy="331076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9" name="Straight Arrow Connector 68"/>
            <p:cNvCxnSpPr/>
            <p:nvPr/>
          </p:nvCxnSpPr>
          <p:spPr bwMode="auto">
            <a:xfrm>
              <a:off x="3326524" y="5281448"/>
              <a:ext cx="924911" cy="719958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Straight Arrow Connector 70"/>
            <p:cNvCxnSpPr/>
            <p:nvPr/>
          </p:nvCxnSpPr>
          <p:spPr bwMode="auto">
            <a:xfrm>
              <a:off x="3626069" y="5108028"/>
              <a:ext cx="641131" cy="18393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4" name="Group 23"/>
          <p:cNvGrpSpPr/>
          <p:nvPr/>
        </p:nvGrpSpPr>
        <p:grpSpPr>
          <a:xfrm>
            <a:off x="6293893" y="4455995"/>
            <a:ext cx="2505899" cy="1603612"/>
            <a:chOff x="6293893" y="4455995"/>
            <a:chExt cx="2505899" cy="1603612"/>
          </a:xfrm>
        </p:grpSpPr>
        <p:grpSp>
          <p:nvGrpSpPr>
            <p:cNvPr id="54" name="Group 53"/>
            <p:cNvGrpSpPr/>
            <p:nvPr/>
          </p:nvGrpSpPr>
          <p:grpSpPr>
            <a:xfrm>
              <a:off x="7160178" y="4525802"/>
              <a:ext cx="1639614" cy="562303"/>
              <a:chOff x="4461642" y="4903077"/>
              <a:chExt cx="1986455" cy="599090"/>
            </a:xfrm>
          </p:grpSpPr>
          <p:sp>
            <p:nvSpPr>
              <p:cNvPr id="55" name="Oval 54"/>
              <p:cNvSpPr/>
              <p:nvPr/>
            </p:nvSpPr>
            <p:spPr bwMode="auto">
              <a:xfrm>
                <a:off x="4461642" y="4903077"/>
                <a:ext cx="1986455" cy="599090"/>
              </a:xfrm>
              <a:prstGeom prst="ellipse">
                <a:avLst/>
              </a:prstGeom>
              <a:solidFill>
                <a:srgbClr val="FF99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4823928" y="5017956"/>
                <a:ext cx="12618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Lithology</a:t>
                </a:r>
                <a:endParaRPr lang="en-US" sz="18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7160178" y="5450712"/>
              <a:ext cx="1639614" cy="562303"/>
              <a:chOff x="4461642" y="4903077"/>
              <a:chExt cx="1986455" cy="599090"/>
            </a:xfrm>
          </p:grpSpPr>
          <p:sp>
            <p:nvSpPr>
              <p:cNvPr id="64" name="Oval 63"/>
              <p:cNvSpPr/>
              <p:nvPr/>
            </p:nvSpPr>
            <p:spPr bwMode="auto">
              <a:xfrm>
                <a:off x="4461642" y="4903077"/>
                <a:ext cx="1986455" cy="599090"/>
              </a:xfrm>
              <a:prstGeom prst="ellipse">
                <a:avLst/>
              </a:prstGeom>
              <a:solidFill>
                <a:srgbClr val="F0C098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4885646" y="5017956"/>
                <a:ext cx="11384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Porosity</a:t>
                </a:r>
                <a:endParaRPr lang="en-US" sz="18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cxnSp>
          <p:nvCxnSpPr>
            <p:cNvPr id="75" name="Straight Connector 74"/>
            <p:cNvCxnSpPr/>
            <p:nvPr/>
          </p:nvCxnSpPr>
          <p:spPr bwMode="auto">
            <a:xfrm>
              <a:off x="6441743" y="4455995"/>
              <a:ext cx="0" cy="160361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/>
            <p:nvPr/>
          </p:nvCxnSpPr>
          <p:spPr bwMode="auto">
            <a:xfrm>
              <a:off x="7005852" y="4819934"/>
              <a:ext cx="0" cy="90530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Straight Connector 78"/>
            <p:cNvCxnSpPr/>
            <p:nvPr/>
          </p:nvCxnSpPr>
          <p:spPr bwMode="auto">
            <a:xfrm flipH="1">
              <a:off x="6293893" y="4476467"/>
              <a:ext cx="14785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Straight Connector 80"/>
            <p:cNvCxnSpPr/>
            <p:nvPr/>
          </p:nvCxnSpPr>
          <p:spPr bwMode="auto">
            <a:xfrm flipH="1">
              <a:off x="7005852" y="4826759"/>
              <a:ext cx="14785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Straight Connector 81"/>
            <p:cNvCxnSpPr/>
            <p:nvPr/>
          </p:nvCxnSpPr>
          <p:spPr bwMode="auto">
            <a:xfrm flipH="1">
              <a:off x="7005852" y="5716138"/>
              <a:ext cx="14785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Straight Connector 82"/>
            <p:cNvCxnSpPr/>
            <p:nvPr/>
          </p:nvCxnSpPr>
          <p:spPr bwMode="auto">
            <a:xfrm flipH="1">
              <a:off x="6293893" y="6059607"/>
              <a:ext cx="14785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" name="Straight Connector 83"/>
            <p:cNvCxnSpPr/>
            <p:nvPr/>
          </p:nvCxnSpPr>
          <p:spPr bwMode="auto">
            <a:xfrm flipH="1">
              <a:off x="6293893" y="5277135"/>
              <a:ext cx="14785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Straight Connector 84"/>
            <p:cNvCxnSpPr/>
            <p:nvPr/>
          </p:nvCxnSpPr>
          <p:spPr bwMode="auto">
            <a:xfrm flipH="1">
              <a:off x="6450842" y="5274861"/>
              <a:ext cx="543636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615213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Rectangle 6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3300"/>
                </a:solidFill>
              </a:rPr>
              <a:t>Objectives</a:t>
            </a:r>
          </a:p>
        </p:txBody>
      </p:sp>
      <p:sp>
        <p:nvSpPr>
          <p:cNvPr id="2110" name="Rectangle 62"/>
          <p:cNvSpPr>
            <a:spLocks noGrp="1" noChangeArrowheads="1"/>
          </p:cNvSpPr>
          <p:nvPr>
            <p:ph type="body" idx="4294967295"/>
          </p:nvPr>
        </p:nvSpPr>
        <p:spPr>
          <a:xfrm>
            <a:off x="404454" y="685800"/>
            <a:ext cx="8377237" cy="2495550"/>
          </a:xfrm>
        </p:spPr>
        <p:txBody>
          <a:bodyPr/>
          <a:lstStyle/>
          <a:p>
            <a:pPr>
              <a:spcBef>
                <a:spcPts val="1800"/>
              </a:spcBef>
              <a:buFontTx/>
              <a:buNone/>
            </a:pPr>
            <a:endParaRPr lang="en-US" sz="2600" dirty="0">
              <a:solidFill>
                <a:srgbClr val="0000FF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2600" dirty="0" smtClean="0"/>
              <a:t>Comparison between zero phase and impedance data</a:t>
            </a:r>
            <a:endParaRPr lang="en-US" sz="2600" dirty="0"/>
          </a:p>
          <a:p>
            <a:pPr>
              <a:spcBef>
                <a:spcPts val="1800"/>
              </a:spcBef>
            </a:pPr>
            <a:r>
              <a:rPr lang="en-US" sz="2600" dirty="0" smtClean="0"/>
              <a:t>Our ultimate goal</a:t>
            </a:r>
          </a:p>
          <a:p>
            <a:pPr>
              <a:spcBef>
                <a:spcPts val="1800"/>
              </a:spcBef>
            </a:pPr>
            <a:r>
              <a:rPr lang="en-US" sz="2600" dirty="0" smtClean="0"/>
              <a:t>Relative impedance</a:t>
            </a:r>
          </a:p>
          <a:p>
            <a:pPr>
              <a:spcBef>
                <a:spcPts val="1800"/>
              </a:spcBef>
            </a:pPr>
            <a:r>
              <a:rPr lang="en-US" sz="2600" dirty="0"/>
              <a:t>Absolute </a:t>
            </a:r>
            <a:r>
              <a:rPr lang="en-US" sz="2600" dirty="0" smtClean="0"/>
              <a:t>impedance</a:t>
            </a:r>
          </a:p>
          <a:p>
            <a:pPr>
              <a:spcBef>
                <a:spcPts val="1800"/>
              </a:spcBef>
            </a:pPr>
            <a:r>
              <a:rPr lang="en-US" sz="2600" dirty="0" smtClean="0"/>
              <a:t>Low frequency component</a:t>
            </a:r>
          </a:p>
          <a:p>
            <a:pPr>
              <a:spcBef>
                <a:spcPts val="1800"/>
              </a:spcBef>
            </a:pPr>
            <a:r>
              <a:rPr lang="en-US" sz="2600" dirty="0" smtClean="0"/>
              <a:t>Basic inversion process</a:t>
            </a:r>
            <a:endParaRPr lang="en-US" sz="2600" dirty="0"/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b="27154"/>
          <a:stretch/>
        </p:blipFill>
        <p:spPr>
          <a:xfrm>
            <a:off x="211603" y="897795"/>
            <a:ext cx="6115050" cy="288645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34946" y="2272789"/>
            <a:ext cx="2301587" cy="1127414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2337" y="5974055"/>
            <a:ext cx="18616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indent="-169863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Modified from Russell and Hampson, 2006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94969" y="3870022"/>
            <a:ext cx="3663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zero phase seismic line that shows a gentle structure with an amplitude anomaly that is caused by a gas field.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104787" y="3792703"/>
            <a:ext cx="4636009" cy="2596945"/>
            <a:chOff x="4104787" y="3792703"/>
            <a:chExt cx="4636009" cy="2596945"/>
          </a:xfrm>
        </p:grpSpPr>
        <p:grpSp>
          <p:nvGrpSpPr>
            <p:cNvPr id="9" name="Group 8"/>
            <p:cNvGrpSpPr/>
            <p:nvPr/>
          </p:nvGrpSpPr>
          <p:grpSpPr>
            <a:xfrm>
              <a:off x="4104787" y="3792703"/>
              <a:ext cx="4636009" cy="2596897"/>
              <a:chOff x="-4806338" y="3835233"/>
              <a:chExt cx="4636009" cy="2596897"/>
            </a:xfrm>
          </p:grpSpPr>
          <p:pic>
            <p:nvPicPr>
              <p:cNvPr id="30" name="Picture 29"/>
              <p:cNvPicPr>
                <a:picLocks noChangeAspect="1"/>
              </p:cNvPicPr>
              <p:nvPr/>
            </p:nvPicPr>
            <p:blipFill rotWithShape="1">
              <a:blip r:embed="rId4"/>
              <a:srcRect l="11165" t="2743" r="19991" b="58911"/>
              <a:stretch/>
            </p:blipFill>
            <p:spPr>
              <a:xfrm>
                <a:off x="-4806338" y="3835233"/>
                <a:ext cx="4636009" cy="2596897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 rotWithShape="1">
              <a:blip r:embed="rId3"/>
              <a:srcRect l="35695" t="32888" r="24253" b="36741"/>
              <a:stretch/>
            </p:blipFill>
            <p:spPr>
              <a:xfrm>
                <a:off x="-4583304" y="4065494"/>
                <a:ext cx="4341413" cy="2341659"/>
              </a:xfrm>
              <a:prstGeom prst="rect">
                <a:avLst/>
              </a:prstGeom>
            </p:spPr>
          </p:pic>
          <p:sp>
            <p:nvSpPr>
              <p:cNvPr id="32" name="Freeform 31"/>
              <p:cNvSpPr/>
              <p:nvPr/>
            </p:nvSpPr>
            <p:spPr>
              <a:xfrm>
                <a:off x="-4575352" y="4334358"/>
                <a:ext cx="4206240" cy="58769"/>
              </a:xfrm>
              <a:custGeom>
                <a:avLst/>
                <a:gdLst>
                  <a:gd name="connsiteX0" fmla="*/ 0 w 4206240"/>
                  <a:gd name="connsiteY0" fmla="*/ 21359 h 58769"/>
                  <a:gd name="connsiteX1" fmla="*/ 262393 w 4206240"/>
                  <a:gd name="connsiteY1" fmla="*/ 29310 h 58769"/>
                  <a:gd name="connsiteX2" fmla="*/ 429371 w 4206240"/>
                  <a:gd name="connsiteY2" fmla="*/ 37261 h 58769"/>
                  <a:gd name="connsiteX3" fmla="*/ 536713 w 4206240"/>
                  <a:gd name="connsiteY3" fmla="*/ 53164 h 58769"/>
                  <a:gd name="connsiteX4" fmla="*/ 671886 w 4206240"/>
                  <a:gd name="connsiteY4" fmla="*/ 29310 h 58769"/>
                  <a:gd name="connsiteX5" fmla="*/ 830912 w 4206240"/>
                  <a:gd name="connsiteY5" fmla="*/ 25334 h 58769"/>
                  <a:gd name="connsiteX6" fmla="*/ 934279 w 4206240"/>
                  <a:gd name="connsiteY6" fmla="*/ 41237 h 58769"/>
                  <a:gd name="connsiteX7" fmla="*/ 1109207 w 4206240"/>
                  <a:gd name="connsiteY7" fmla="*/ 49188 h 58769"/>
                  <a:gd name="connsiteX8" fmla="*/ 1212574 w 4206240"/>
                  <a:gd name="connsiteY8" fmla="*/ 49188 h 58769"/>
                  <a:gd name="connsiteX9" fmla="*/ 1300039 w 4206240"/>
                  <a:gd name="connsiteY9" fmla="*/ 49188 h 58769"/>
                  <a:gd name="connsiteX10" fmla="*/ 1399430 w 4206240"/>
                  <a:gd name="connsiteY10" fmla="*/ 37261 h 58769"/>
                  <a:gd name="connsiteX11" fmla="*/ 1530626 w 4206240"/>
                  <a:gd name="connsiteY11" fmla="*/ 37261 h 58769"/>
                  <a:gd name="connsiteX12" fmla="*/ 1665799 w 4206240"/>
                  <a:gd name="connsiteY12" fmla="*/ 45213 h 58769"/>
                  <a:gd name="connsiteX13" fmla="*/ 1836752 w 4206240"/>
                  <a:gd name="connsiteY13" fmla="*/ 45213 h 58769"/>
                  <a:gd name="connsiteX14" fmla="*/ 1936143 w 4206240"/>
                  <a:gd name="connsiteY14" fmla="*/ 33286 h 58769"/>
                  <a:gd name="connsiteX15" fmla="*/ 2027583 w 4206240"/>
                  <a:gd name="connsiteY15" fmla="*/ 21359 h 58769"/>
                  <a:gd name="connsiteX16" fmla="*/ 2162755 w 4206240"/>
                  <a:gd name="connsiteY16" fmla="*/ 17383 h 58769"/>
                  <a:gd name="connsiteX17" fmla="*/ 2270098 w 4206240"/>
                  <a:gd name="connsiteY17" fmla="*/ 25334 h 58769"/>
                  <a:gd name="connsiteX18" fmla="*/ 2365513 w 4206240"/>
                  <a:gd name="connsiteY18" fmla="*/ 1480 h 58769"/>
                  <a:gd name="connsiteX19" fmla="*/ 2548393 w 4206240"/>
                  <a:gd name="connsiteY19" fmla="*/ 5456 h 58769"/>
                  <a:gd name="connsiteX20" fmla="*/ 2707420 w 4206240"/>
                  <a:gd name="connsiteY20" fmla="*/ 29310 h 58769"/>
                  <a:gd name="connsiteX21" fmla="*/ 2806811 w 4206240"/>
                  <a:gd name="connsiteY21" fmla="*/ 25334 h 58769"/>
                  <a:gd name="connsiteX22" fmla="*/ 2965837 w 4206240"/>
                  <a:gd name="connsiteY22" fmla="*/ 41237 h 58769"/>
                  <a:gd name="connsiteX23" fmla="*/ 3017520 w 4206240"/>
                  <a:gd name="connsiteY23" fmla="*/ 41237 h 58769"/>
                  <a:gd name="connsiteX24" fmla="*/ 3128839 w 4206240"/>
                  <a:gd name="connsiteY24" fmla="*/ 45213 h 58769"/>
                  <a:gd name="connsiteX25" fmla="*/ 3283889 w 4206240"/>
                  <a:gd name="connsiteY25" fmla="*/ 25334 h 58769"/>
                  <a:gd name="connsiteX26" fmla="*/ 3446891 w 4206240"/>
                  <a:gd name="connsiteY26" fmla="*/ 37261 h 58769"/>
                  <a:gd name="connsiteX27" fmla="*/ 3562185 w 4206240"/>
                  <a:gd name="connsiteY27" fmla="*/ 57139 h 58769"/>
                  <a:gd name="connsiteX28" fmla="*/ 3725186 w 4206240"/>
                  <a:gd name="connsiteY28" fmla="*/ 57139 h 58769"/>
                  <a:gd name="connsiteX29" fmla="*/ 3904091 w 4206240"/>
                  <a:gd name="connsiteY29" fmla="*/ 53164 h 58769"/>
                  <a:gd name="connsiteX30" fmla="*/ 4206240 w 4206240"/>
                  <a:gd name="connsiteY30" fmla="*/ 53164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06240" h="58769">
                    <a:moveTo>
                      <a:pt x="0" y="21359"/>
                    </a:moveTo>
                    <a:lnTo>
                      <a:pt x="262393" y="29310"/>
                    </a:lnTo>
                    <a:cubicBezTo>
                      <a:pt x="333955" y="31960"/>
                      <a:pt x="383651" y="33285"/>
                      <a:pt x="429371" y="37261"/>
                    </a:cubicBezTo>
                    <a:cubicBezTo>
                      <a:pt x="475091" y="41237"/>
                      <a:pt x="496294" y="54489"/>
                      <a:pt x="536713" y="53164"/>
                    </a:cubicBezTo>
                    <a:cubicBezTo>
                      <a:pt x="577132" y="51839"/>
                      <a:pt x="622853" y="33948"/>
                      <a:pt x="671886" y="29310"/>
                    </a:cubicBezTo>
                    <a:cubicBezTo>
                      <a:pt x="720919" y="24672"/>
                      <a:pt x="787180" y="23346"/>
                      <a:pt x="830912" y="25334"/>
                    </a:cubicBezTo>
                    <a:cubicBezTo>
                      <a:pt x="874644" y="27322"/>
                      <a:pt x="887897" y="37261"/>
                      <a:pt x="934279" y="41237"/>
                    </a:cubicBezTo>
                    <a:cubicBezTo>
                      <a:pt x="980662" y="45213"/>
                      <a:pt x="1062825" y="47863"/>
                      <a:pt x="1109207" y="49188"/>
                    </a:cubicBezTo>
                    <a:cubicBezTo>
                      <a:pt x="1155589" y="50513"/>
                      <a:pt x="1212574" y="49188"/>
                      <a:pt x="1212574" y="49188"/>
                    </a:cubicBezTo>
                    <a:cubicBezTo>
                      <a:pt x="1244379" y="49188"/>
                      <a:pt x="1268896" y="51176"/>
                      <a:pt x="1300039" y="49188"/>
                    </a:cubicBezTo>
                    <a:cubicBezTo>
                      <a:pt x="1331182" y="47200"/>
                      <a:pt x="1360999" y="39249"/>
                      <a:pt x="1399430" y="37261"/>
                    </a:cubicBezTo>
                    <a:cubicBezTo>
                      <a:pt x="1437861" y="35273"/>
                      <a:pt x="1486231" y="35936"/>
                      <a:pt x="1530626" y="37261"/>
                    </a:cubicBezTo>
                    <a:cubicBezTo>
                      <a:pt x="1575021" y="38586"/>
                      <a:pt x="1614778" y="43888"/>
                      <a:pt x="1665799" y="45213"/>
                    </a:cubicBezTo>
                    <a:cubicBezTo>
                      <a:pt x="1716820" y="46538"/>
                      <a:pt x="1791695" y="47201"/>
                      <a:pt x="1836752" y="45213"/>
                    </a:cubicBezTo>
                    <a:cubicBezTo>
                      <a:pt x="1881809" y="43225"/>
                      <a:pt x="1936143" y="33286"/>
                      <a:pt x="1936143" y="33286"/>
                    </a:cubicBezTo>
                    <a:cubicBezTo>
                      <a:pt x="1967948" y="29310"/>
                      <a:pt x="1989814" y="24009"/>
                      <a:pt x="2027583" y="21359"/>
                    </a:cubicBezTo>
                    <a:cubicBezTo>
                      <a:pt x="2065352" y="18709"/>
                      <a:pt x="2122336" y="16721"/>
                      <a:pt x="2162755" y="17383"/>
                    </a:cubicBezTo>
                    <a:cubicBezTo>
                      <a:pt x="2203174" y="18045"/>
                      <a:pt x="2236305" y="27985"/>
                      <a:pt x="2270098" y="25334"/>
                    </a:cubicBezTo>
                    <a:cubicBezTo>
                      <a:pt x="2303891" y="22684"/>
                      <a:pt x="2319131" y="4793"/>
                      <a:pt x="2365513" y="1480"/>
                    </a:cubicBezTo>
                    <a:cubicBezTo>
                      <a:pt x="2411896" y="-1833"/>
                      <a:pt x="2491408" y="818"/>
                      <a:pt x="2548393" y="5456"/>
                    </a:cubicBezTo>
                    <a:cubicBezTo>
                      <a:pt x="2605378" y="10094"/>
                      <a:pt x="2664350" y="25997"/>
                      <a:pt x="2707420" y="29310"/>
                    </a:cubicBezTo>
                    <a:cubicBezTo>
                      <a:pt x="2750490" y="32623"/>
                      <a:pt x="2763742" y="23346"/>
                      <a:pt x="2806811" y="25334"/>
                    </a:cubicBezTo>
                    <a:cubicBezTo>
                      <a:pt x="2849880" y="27322"/>
                      <a:pt x="2930719" y="38587"/>
                      <a:pt x="2965837" y="41237"/>
                    </a:cubicBezTo>
                    <a:cubicBezTo>
                      <a:pt x="3000955" y="43888"/>
                      <a:pt x="2990353" y="40574"/>
                      <a:pt x="3017520" y="41237"/>
                    </a:cubicBezTo>
                    <a:cubicBezTo>
                      <a:pt x="3044687" y="41900"/>
                      <a:pt x="3084444" y="47864"/>
                      <a:pt x="3128839" y="45213"/>
                    </a:cubicBezTo>
                    <a:cubicBezTo>
                      <a:pt x="3173234" y="42563"/>
                      <a:pt x="3230880" y="26659"/>
                      <a:pt x="3283889" y="25334"/>
                    </a:cubicBezTo>
                    <a:cubicBezTo>
                      <a:pt x="3336898" y="24009"/>
                      <a:pt x="3400508" y="31960"/>
                      <a:pt x="3446891" y="37261"/>
                    </a:cubicBezTo>
                    <a:cubicBezTo>
                      <a:pt x="3493274" y="42562"/>
                      <a:pt x="3515803" y="53826"/>
                      <a:pt x="3562185" y="57139"/>
                    </a:cubicBezTo>
                    <a:cubicBezTo>
                      <a:pt x="3608568" y="60452"/>
                      <a:pt x="3668202" y="57801"/>
                      <a:pt x="3725186" y="57139"/>
                    </a:cubicBezTo>
                    <a:cubicBezTo>
                      <a:pt x="3782170" y="56477"/>
                      <a:pt x="3904091" y="53164"/>
                      <a:pt x="3904091" y="53164"/>
                    </a:cubicBezTo>
                    <a:lnTo>
                      <a:pt x="4206240" y="53164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3" name="Group 32"/>
              <p:cNvGrpSpPr/>
              <p:nvPr/>
            </p:nvGrpSpPr>
            <p:grpSpPr>
              <a:xfrm>
                <a:off x="-632829" y="4318611"/>
                <a:ext cx="439544" cy="169277"/>
                <a:chOff x="4210216" y="926327"/>
                <a:chExt cx="439544" cy="169277"/>
              </a:xfrm>
            </p:grpSpPr>
            <p:sp>
              <p:nvSpPr>
                <p:cNvPr id="34" name="Rectangle 33"/>
                <p:cNvSpPr/>
                <p:nvPr/>
              </p:nvSpPr>
              <p:spPr>
                <a:xfrm>
                  <a:off x="4270962" y="973196"/>
                  <a:ext cx="318053" cy="755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4210216" y="926327"/>
                  <a:ext cx="439544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500" b="1" dirty="0" smtClean="0"/>
                    <a:t>Horizon 1</a:t>
                  </a:r>
                  <a:endParaRPr lang="en-US" sz="500" b="1" dirty="0"/>
                </a:p>
              </p:txBody>
            </p:sp>
          </p:grpSp>
          <p:sp>
            <p:nvSpPr>
              <p:cNvPr id="36" name="Freeform 35"/>
              <p:cNvSpPr/>
              <p:nvPr/>
            </p:nvSpPr>
            <p:spPr>
              <a:xfrm>
                <a:off x="-4571376" y="4955691"/>
                <a:ext cx="4238045" cy="147448"/>
              </a:xfrm>
              <a:custGeom>
                <a:avLst/>
                <a:gdLst>
                  <a:gd name="connsiteX0" fmla="*/ 0 w 4238045"/>
                  <a:gd name="connsiteY0" fmla="*/ 139497 h 147448"/>
                  <a:gd name="connsiteX1" fmla="*/ 345882 w 4238045"/>
                  <a:gd name="connsiteY1" fmla="*/ 111667 h 147448"/>
                  <a:gd name="connsiteX2" fmla="*/ 540689 w 4238045"/>
                  <a:gd name="connsiteY2" fmla="*/ 103716 h 147448"/>
                  <a:gd name="connsiteX3" fmla="*/ 767301 w 4238045"/>
                  <a:gd name="connsiteY3" fmla="*/ 87813 h 147448"/>
                  <a:gd name="connsiteX4" fmla="*/ 1021743 w 4238045"/>
                  <a:gd name="connsiteY4" fmla="*/ 59984 h 147448"/>
                  <a:gd name="connsiteX5" fmla="*/ 1387503 w 4238045"/>
                  <a:gd name="connsiteY5" fmla="*/ 24203 h 147448"/>
                  <a:gd name="connsiteX6" fmla="*/ 1590261 w 4238045"/>
                  <a:gd name="connsiteY6" fmla="*/ 8300 h 147448"/>
                  <a:gd name="connsiteX7" fmla="*/ 1864581 w 4238045"/>
                  <a:gd name="connsiteY7" fmla="*/ 12276 h 147448"/>
                  <a:gd name="connsiteX8" fmla="*/ 2214438 w 4238045"/>
                  <a:gd name="connsiteY8" fmla="*/ 349 h 147448"/>
                  <a:gd name="connsiteX9" fmla="*/ 2389367 w 4238045"/>
                  <a:gd name="connsiteY9" fmla="*/ 28179 h 147448"/>
                  <a:gd name="connsiteX10" fmla="*/ 2572247 w 4238045"/>
                  <a:gd name="connsiteY10" fmla="*/ 36130 h 147448"/>
                  <a:gd name="connsiteX11" fmla="*/ 2874397 w 4238045"/>
                  <a:gd name="connsiteY11" fmla="*/ 24203 h 147448"/>
                  <a:gd name="connsiteX12" fmla="*/ 3164619 w 4238045"/>
                  <a:gd name="connsiteY12" fmla="*/ 4325 h 147448"/>
                  <a:gd name="connsiteX13" fmla="*/ 3311718 w 4238045"/>
                  <a:gd name="connsiteY13" fmla="*/ 12276 h 147448"/>
                  <a:gd name="connsiteX14" fmla="*/ 3450866 w 4238045"/>
                  <a:gd name="connsiteY14" fmla="*/ 36130 h 147448"/>
                  <a:gd name="connsiteX15" fmla="*/ 3673503 w 4238045"/>
                  <a:gd name="connsiteY15" fmla="*/ 59984 h 147448"/>
                  <a:gd name="connsiteX16" fmla="*/ 3856383 w 4238045"/>
                  <a:gd name="connsiteY16" fmla="*/ 107692 h 147448"/>
                  <a:gd name="connsiteX17" fmla="*/ 4035287 w 4238045"/>
                  <a:gd name="connsiteY17" fmla="*/ 119619 h 147448"/>
                  <a:gd name="connsiteX18" fmla="*/ 4238045 w 4238045"/>
                  <a:gd name="connsiteY18" fmla="*/ 147448 h 147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38045" h="147448">
                    <a:moveTo>
                      <a:pt x="0" y="139497"/>
                    </a:moveTo>
                    <a:lnTo>
                      <a:pt x="345882" y="111667"/>
                    </a:lnTo>
                    <a:cubicBezTo>
                      <a:pt x="435997" y="105703"/>
                      <a:pt x="470453" y="107692"/>
                      <a:pt x="540689" y="103716"/>
                    </a:cubicBezTo>
                    <a:cubicBezTo>
                      <a:pt x="610925" y="99740"/>
                      <a:pt x="687125" y="95102"/>
                      <a:pt x="767301" y="87813"/>
                    </a:cubicBezTo>
                    <a:cubicBezTo>
                      <a:pt x="847477" y="80524"/>
                      <a:pt x="1021743" y="59984"/>
                      <a:pt x="1021743" y="59984"/>
                    </a:cubicBezTo>
                    <a:lnTo>
                      <a:pt x="1387503" y="24203"/>
                    </a:lnTo>
                    <a:cubicBezTo>
                      <a:pt x="1482256" y="15589"/>
                      <a:pt x="1510748" y="10288"/>
                      <a:pt x="1590261" y="8300"/>
                    </a:cubicBezTo>
                    <a:cubicBezTo>
                      <a:pt x="1669774" y="6312"/>
                      <a:pt x="1760552" y="13601"/>
                      <a:pt x="1864581" y="12276"/>
                    </a:cubicBezTo>
                    <a:cubicBezTo>
                      <a:pt x="1968610" y="10951"/>
                      <a:pt x="2126974" y="-2301"/>
                      <a:pt x="2214438" y="349"/>
                    </a:cubicBezTo>
                    <a:cubicBezTo>
                      <a:pt x="2301902" y="2999"/>
                      <a:pt x="2329732" y="22216"/>
                      <a:pt x="2389367" y="28179"/>
                    </a:cubicBezTo>
                    <a:cubicBezTo>
                      <a:pt x="2449002" y="34142"/>
                      <a:pt x="2491409" y="36793"/>
                      <a:pt x="2572247" y="36130"/>
                    </a:cubicBezTo>
                    <a:cubicBezTo>
                      <a:pt x="2653085" y="35467"/>
                      <a:pt x="2775668" y="29504"/>
                      <a:pt x="2874397" y="24203"/>
                    </a:cubicBezTo>
                    <a:cubicBezTo>
                      <a:pt x="2973126" y="18902"/>
                      <a:pt x="3091732" y="6313"/>
                      <a:pt x="3164619" y="4325"/>
                    </a:cubicBezTo>
                    <a:cubicBezTo>
                      <a:pt x="3237506" y="2337"/>
                      <a:pt x="3264010" y="6975"/>
                      <a:pt x="3311718" y="12276"/>
                    </a:cubicBezTo>
                    <a:cubicBezTo>
                      <a:pt x="3359426" y="17577"/>
                      <a:pt x="3390569" y="28179"/>
                      <a:pt x="3450866" y="36130"/>
                    </a:cubicBezTo>
                    <a:cubicBezTo>
                      <a:pt x="3511163" y="44081"/>
                      <a:pt x="3605917" y="48057"/>
                      <a:pt x="3673503" y="59984"/>
                    </a:cubicBezTo>
                    <a:cubicBezTo>
                      <a:pt x="3741089" y="71911"/>
                      <a:pt x="3796086" y="97753"/>
                      <a:pt x="3856383" y="107692"/>
                    </a:cubicBezTo>
                    <a:cubicBezTo>
                      <a:pt x="3916680" y="117631"/>
                      <a:pt x="3971677" y="112993"/>
                      <a:pt x="4035287" y="119619"/>
                    </a:cubicBezTo>
                    <a:cubicBezTo>
                      <a:pt x="4098897" y="126245"/>
                      <a:pt x="4168471" y="136846"/>
                      <a:pt x="4238045" y="147448"/>
                    </a:cubicBezTo>
                  </a:path>
                </a:pathLst>
              </a:custGeom>
              <a:noFill/>
              <a:ln w="19050">
                <a:solidFill>
                  <a:srgbClr val="FF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7" name="Group 36"/>
              <p:cNvGrpSpPr/>
              <p:nvPr/>
            </p:nvGrpSpPr>
            <p:grpSpPr>
              <a:xfrm>
                <a:off x="-626203" y="5017000"/>
                <a:ext cx="439544" cy="169277"/>
                <a:chOff x="4210216" y="926327"/>
                <a:chExt cx="439544" cy="169277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4270962" y="973196"/>
                  <a:ext cx="318053" cy="755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4210216" y="926327"/>
                  <a:ext cx="439544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500" b="1" dirty="0" smtClean="0"/>
                    <a:t>Horizon 2</a:t>
                  </a:r>
                  <a:endParaRPr lang="en-US" sz="500" b="1" dirty="0"/>
                </a:p>
              </p:txBody>
            </p:sp>
          </p:grpSp>
          <p:sp>
            <p:nvSpPr>
              <p:cNvPr id="40" name="Freeform 39"/>
              <p:cNvSpPr/>
              <p:nvPr/>
            </p:nvSpPr>
            <p:spPr>
              <a:xfrm>
                <a:off x="-4575352" y="5854402"/>
                <a:ext cx="4313583" cy="92023"/>
              </a:xfrm>
              <a:custGeom>
                <a:avLst/>
                <a:gdLst>
                  <a:gd name="connsiteX0" fmla="*/ 0 w 4313583"/>
                  <a:gd name="connsiteY0" fmla="*/ 39892 h 92023"/>
                  <a:gd name="connsiteX1" fmla="*/ 214686 w 4313583"/>
                  <a:gd name="connsiteY1" fmla="*/ 39892 h 92023"/>
                  <a:gd name="connsiteX2" fmla="*/ 413468 w 4313583"/>
                  <a:gd name="connsiteY2" fmla="*/ 23989 h 92023"/>
                  <a:gd name="connsiteX3" fmla="*/ 564543 w 4313583"/>
                  <a:gd name="connsiteY3" fmla="*/ 135 h 92023"/>
                  <a:gd name="connsiteX4" fmla="*/ 775253 w 4313583"/>
                  <a:gd name="connsiteY4" fmla="*/ 16038 h 92023"/>
                  <a:gd name="connsiteX5" fmla="*/ 950181 w 4313583"/>
                  <a:gd name="connsiteY5" fmla="*/ 51819 h 92023"/>
                  <a:gd name="connsiteX6" fmla="*/ 1101256 w 4313583"/>
                  <a:gd name="connsiteY6" fmla="*/ 51819 h 92023"/>
                  <a:gd name="connsiteX7" fmla="*/ 1327868 w 4313583"/>
                  <a:gd name="connsiteY7" fmla="*/ 39892 h 92023"/>
                  <a:gd name="connsiteX8" fmla="*/ 1522675 w 4313583"/>
                  <a:gd name="connsiteY8" fmla="*/ 27965 h 92023"/>
                  <a:gd name="connsiteX9" fmla="*/ 1677726 w 4313583"/>
                  <a:gd name="connsiteY9" fmla="*/ 35916 h 92023"/>
                  <a:gd name="connsiteX10" fmla="*/ 1836752 w 4313583"/>
                  <a:gd name="connsiteY10" fmla="*/ 35916 h 92023"/>
                  <a:gd name="connsiteX11" fmla="*/ 1983851 w 4313583"/>
                  <a:gd name="connsiteY11" fmla="*/ 20014 h 92023"/>
                  <a:gd name="connsiteX12" fmla="*/ 2150828 w 4313583"/>
                  <a:gd name="connsiteY12" fmla="*/ 12062 h 92023"/>
                  <a:gd name="connsiteX13" fmla="*/ 2282025 w 4313583"/>
                  <a:gd name="connsiteY13" fmla="*/ 12062 h 92023"/>
                  <a:gd name="connsiteX14" fmla="*/ 2425148 w 4313583"/>
                  <a:gd name="connsiteY14" fmla="*/ 27965 h 92023"/>
                  <a:gd name="connsiteX15" fmla="*/ 2552369 w 4313583"/>
                  <a:gd name="connsiteY15" fmla="*/ 47843 h 92023"/>
                  <a:gd name="connsiteX16" fmla="*/ 2818738 w 4313583"/>
                  <a:gd name="connsiteY16" fmla="*/ 59770 h 92023"/>
                  <a:gd name="connsiteX17" fmla="*/ 2981740 w 4313583"/>
                  <a:gd name="connsiteY17" fmla="*/ 55795 h 92023"/>
                  <a:gd name="connsiteX18" fmla="*/ 3128839 w 4313583"/>
                  <a:gd name="connsiteY18" fmla="*/ 51819 h 92023"/>
                  <a:gd name="connsiteX19" fmla="*/ 3355451 w 4313583"/>
                  <a:gd name="connsiteY19" fmla="*/ 75673 h 92023"/>
                  <a:gd name="connsiteX20" fmla="*/ 3558209 w 4313583"/>
                  <a:gd name="connsiteY20" fmla="*/ 75673 h 92023"/>
                  <a:gd name="connsiteX21" fmla="*/ 3713260 w 4313583"/>
                  <a:gd name="connsiteY21" fmla="*/ 67722 h 92023"/>
                  <a:gd name="connsiteX22" fmla="*/ 3908066 w 4313583"/>
                  <a:gd name="connsiteY22" fmla="*/ 71697 h 92023"/>
                  <a:gd name="connsiteX23" fmla="*/ 4098898 w 4313583"/>
                  <a:gd name="connsiteY23" fmla="*/ 91575 h 92023"/>
                  <a:gd name="connsiteX24" fmla="*/ 4313583 w 4313583"/>
                  <a:gd name="connsiteY24" fmla="*/ 83624 h 92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13583" h="92023">
                    <a:moveTo>
                      <a:pt x="0" y="39892"/>
                    </a:moveTo>
                    <a:cubicBezTo>
                      <a:pt x="72887" y="41217"/>
                      <a:pt x="145775" y="42543"/>
                      <a:pt x="214686" y="39892"/>
                    </a:cubicBezTo>
                    <a:cubicBezTo>
                      <a:pt x="283597" y="37241"/>
                      <a:pt x="355159" y="30615"/>
                      <a:pt x="413468" y="23989"/>
                    </a:cubicBezTo>
                    <a:cubicBezTo>
                      <a:pt x="471777" y="17363"/>
                      <a:pt x="504246" y="1460"/>
                      <a:pt x="564543" y="135"/>
                    </a:cubicBezTo>
                    <a:cubicBezTo>
                      <a:pt x="624840" y="-1190"/>
                      <a:pt x="710980" y="7424"/>
                      <a:pt x="775253" y="16038"/>
                    </a:cubicBezTo>
                    <a:cubicBezTo>
                      <a:pt x="839526" y="24652"/>
                      <a:pt x="895847" y="45856"/>
                      <a:pt x="950181" y="51819"/>
                    </a:cubicBezTo>
                    <a:cubicBezTo>
                      <a:pt x="1004515" y="57783"/>
                      <a:pt x="1038308" y="53807"/>
                      <a:pt x="1101256" y="51819"/>
                    </a:cubicBezTo>
                    <a:cubicBezTo>
                      <a:pt x="1164204" y="49831"/>
                      <a:pt x="1327868" y="39892"/>
                      <a:pt x="1327868" y="39892"/>
                    </a:cubicBezTo>
                    <a:cubicBezTo>
                      <a:pt x="1398104" y="35916"/>
                      <a:pt x="1464365" y="28628"/>
                      <a:pt x="1522675" y="27965"/>
                    </a:cubicBezTo>
                    <a:cubicBezTo>
                      <a:pt x="1580985" y="27302"/>
                      <a:pt x="1625380" y="34591"/>
                      <a:pt x="1677726" y="35916"/>
                    </a:cubicBezTo>
                    <a:cubicBezTo>
                      <a:pt x="1730072" y="37241"/>
                      <a:pt x="1785731" y="38566"/>
                      <a:pt x="1836752" y="35916"/>
                    </a:cubicBezTo>
                    <a:cubicBezTo>
                      <a:pt x="1887773" y="33266"/>
                      <a:pt x="1931505" y="23990"/>
                      <a:pt x="1983851" y="20014"/>
                    </a:cubicBezTo>
                    <a:cubicBezTo>
                      <a:pt x="2036197" y="16038"/>
                      <a:pt x="2101132" y="13387"/>
                      <a:pt x="2150828" y="12062"/>
                    </a:cubicBezTo>
                    <a:cubicBezTo>
                      <a:pt x="2200524" y="10737"/>
                      <a:pt x="2236305" y="9412"/>
                      <a:pt x="2282025" y="12062"/>
                    </a:cubicBezTo>
                    <a:cubicBezTo>
                      <a:pt x="2327745" y="14712"/>
                      <a:pt x="2380091" y="22001"/>
                      <a:pt x="2425148" y="27965"/>
                    </a:cubicBezTo>
                    <a:cubicBezTo>
                      <a:pt x="2470205" y="33928"/>
                      <a:pt x="2486771" y="42542"/>
                      <a:pt x="2552369" y="47843"/>
                    </a:cubicBezTo>
                    <a:cubicBezTo>
                      <a:pt x="2617967" y="53144"/>
                      <a:pt x="2747176" y="58445"/>
                      <a:pt x="2818738" y="59770"/>
                    </a:cubicBezTo>
                    <a:lnTo>
                      <a:pt x="2981740" y="55795"/>
                    </a:lnTo>
                    <a:cubicBezTo>
                      <a:pt x="3033423" y="54470"/>
                      <a:pt x="3066554" y="48506"/>
                      <a:pt x="3128839" y="51819"/>
                    </a:cubicBezTo>
                    <a:cubicBezTo>
                      <a:pt x="3191124" y="55132"/>
                      <a:pt x="3283889" y="71697"/>
                      <a:pt x="3355451" y="75673"/>
                    </a:cubicBezTo>
                    <a:cubicBezTo>
                      <a:pt x="3427013" y="79649"/>
                      <a:pt x="3498574" y="76998"/>
                      <a:pt x="3558209" y="75673"/>
                    </a:cubicBezTo>
                    <a:cubicBezTo>
                      <a:pt x="3617844" y="74348"/>
                      <a:pt x="3713260" y="67722"/>
                      <a:pt x="3713260" y="67722"/>
                    </a:cubicBezTo>
                    <a:cubicBezTo>
                      <a:pt x="3771569" y="67059"/>
                      <a:pt x="3843793" y="67722"/>
                      <a:pt x="3908066" y="71697"/>
                    </a:cubicBezTo>
                    <a:cubicBezTo>
                      <a:pt x="3972339" y="75672"/>
                      <a:pt x="4031312" y="89587"/>
                      <a:pt x="4098898" y="91575"/>
                    </a:cubicBezTo>
                    <a:cubicBezTo>
                      <a:pt x="4166484" y="93563"/>
                      <a:pt x="4240033" y="88593"/>
                      <a:pt x="4313583" y="83624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-631504" y="5854537"/>
                <a:ext cx="439544" cy="169277"/>
                <a:chOff x="4210216" y="926327"/>
                <a:chExt cx="439544" cy="169277"/>
              </a:xfrm>
            </p:grpSpPr>
            <p:sp>
              <p:nvSpPr>
                <p:cNvPr id="42" name="Rectangle 41"/>
                <p:cNvSpPr/>
                <p:nvPr/>
              </p:nvSpPr>
              <p:spPr>
                <a:xfrm>
                  <a:off x="4270962" y="973196"/>
                  <a:ext cx="318053" cy="755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4210216" y="926327"/>
                  <a:ext cx="439544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500" b="1" dirty="0" smtClean="0"/>
                    <a:t>Horizon 3</a:t>
                  </a:r>
                  <a:endParaRPr lang="en-US" sz="500" b="1" dirty="0"/>
                </a:p>
              </p:txBody>
            </p:sp>
          </p:grpSp>
        </p:grpSp>
        <p:sp>
          <p:nvSpPr>
            <p:cNvPr id="45" name="Rectangle 44"/>
            <p:cNvSpPr/>
            <p:nvPr/>
          </p:nvSpPr>
          <p:spPr>
            <a:xfrm>
              <a:off x="4114800" y="3841393"/>
              <a:ext cx="4576699" cy="2548255"/>
            </a:xfrm>
            <a:prstGeom prst="rect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34717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3122958" y="964442"/>
            <a:ext cx="4636009" cy="2596897"/>
            <a:chOff x="-4806338" y="3835233"/>
            <a:chExt cx="4636009" cy="2596897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/>
            <a:srcRect l="11165" t="2743" r="19991" b="58911"/>
            <a:stretch/>
          </p:blipFill>
          <p:spPr>
            <a:xfrm>
              <a:off x="-4806338" y="3835233"/>
              <a:ext cx="4636009" cy="2596897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4"/>
            <a:srcRect l="35695" t="32888" r="24253" b="36741"/>
            <a:stretch/>
          </p:blipFill>
          <p:spPr>
            <a:xfrm>
              <a:off x="-4583304" y="4065494"/>
              <a:ext cx="4341413" cy="2341659"/>
            </a:xfrm>
            <a:prstGeom prst="rect">
              <a:avLst/>
            </a:prstGeom>
          </p:spPr>
        </p:pic>
        <p:sp>
          <p:nvSpPr>
            <p:cNvPr id="25" name="Freeform 24"/>
            <p:cNvSpPr/>
            <p:nvPr/>
          </p:nvSpPr>
          <p:spPr>
            <a:xfrm>
              <a:off x="-4575352" y="4334358"/>
              <a:ext cx="4206240" cy="58769"/>
            </a:xfrm>
            <a:custGeom>
              <a:avLst/>
              <a:gdLst>
                <a:gd name="connsiteX0" fmla="*/ 0 w 4206240"/>
                <a:gd name="connsiteY0" fmla="*/ 21359 h 58769"/>
                <a:gd name="connsiteX1" fmla="*/ 262393 w 4206240"/>
                <a:gd name="connsiteY1" fmla="*/ 29310 h 58769"/>
                <a:gd name="connsiteX2" fmla="*/ 429371 w 4206240"/>
                <a:gd name="connsiteY2" fmla="*/ 37261 h 58769"/>
                <a:gd name="connsiteX3" fmla="*/ 536713 w 4206240"/>
                <a:gd name="connsiteY3" fmla="*/ 53164 h 58769"/>
                <a:gd name="connsiteX4" fmla="*/ 671886 w 4206240"/>
                <a:gd name="connsiteY4" fmla="*/ 29310 h 58769"/>
                <a:gd name="connsiteX5" fmla="*/ 830912 w 4206240"/>
                <a:gd name="connsiteY5" fmla="*/ 25334 h 58769"/>
                <a:gd name="connsiteX6" fmla="*/ 934279 w 4206240"/>
                <a:gd name="connsiteY6" fmla="*/ 41237 h 58769"/>
                <a:gd name="connsiteX7" fmla="*/ 1109207 w 4206240"/>
                <a:gd name="connsiteY7" fmla="*/ 49188 h 58769"/>
                <a:gd name="connsiteX8" fmla="*/ 1212574 w 4206240"/>
                <a:gd name="connsiteY8" fmla="*/ 49188 h 58769"/>
                <a:gd name="connsiteX9" fmla="*/ 1300039 w 4206240"/>
                <a:gd name="connsiteY9" fmla="*/ 49188 h 58769"/>
                <a:gd name="connsiteX10" fmla="*/ 1399430 w 4206240"/>
                <a:gd name="connsiteY10" fmla="*/ 37261 h 58769"/>
                <a:gd name="connsiteX11" fmla="*/ 1530626 w 4206240"/>
                <a:gd name="connsiteY11" fmla="*/ 37261 h 58769"/>
                <a:gd name="connsiteX12" fmla="*/ 1665799 w 4206240"/>
                <a:gd name="connsiteY12" fmla="*/ 45213 h 58769"/>
                <a:gd name="connsiteX13" fmla="*/ 1836752 w 4206240"/>
                <a:gd name="connsiteY13" fmla="*/ 45213 h 58769"/>
                <a:gd name="connsiteX14" fmla="*/ 1936143 w 4206240"/>
                <a:gd name="connsiteY14" fmla="*/ 33286 h 58769"/>
                <a:gd name="connsiteX15" fmla="*/ 2027583 w 4206240"/>
                <a:gd name="connsiteY15" fmla="*/ 21359 h 58769"/>
                <a:gd name="connsiteX16" fmla="*/ 2162755 w 4206240"/>
                <a:gd name="connsiteY16" fmla="*/ 17383 h 58769"/>
                <a:gd name="connsiteX17" fmla="*/ 2270098 w 4206240"/>
                <a:gd name="connsiteY17" fmla="*/ 25334 h 58769"/>
                <a:gd name="connsiteX18" fmla="*/ 2365513 w 4206240"/>
                <a:gd name="connsiteY18" fmla="*/ 1480 h 58769"/>
                <a:gd name="connsiteX19" fmla="*/ 2548393 w 4206240"/>
                <a:gd name="connsiteY19" fmla="*/ 5456 h 58769"/>
                <a:gd name="connsiteX20" fmla="*/ 2707420 w 4206240"/>
                <a:gd name="connsiteY20" fmla="*/ 29310 h 58769"/>
                <a:gd name="connsiteX21" fmla="*/ 2806811 w 4206240"/>
                <a:gd name="connsiteY21" fmla="*/ 25334 h 58769"/>
                <a:gd name="connsiteX22" fmla="*/ 2965837 w 4206240"/>
                <a:gd name="connsiteY22" fmla="*/ 41237 h 58769"/>
                <a:gd name="connsiteX23" fmla="*/ 3017520 w 4206240"/>
                <a:gd name="connsiteY23" fmla="*/ 41237 h 58769"/>
                <a:gd name="connsiteX24" fmla="*/ 3128839 w 4206240"/>
                <a:gd name="connsiteY24" fmla="*/ 45213 h 58769"/>
                <a:gd name="connsiteX25" fmla="*/ 3283889 w 4206240"/>
                <a:gd name="connsiteY25" fmla="*/ 25334 h 58769"/>
                <a:gd name="connsiteX26" fmla="*/ 3446891 w 4206240"/>
                <a:gd name="connsiteY26" fmla="*/ 37261 h 58769"/>
                <a:gd name="connsiteX27" fmla="*/ 3562185 w 4206240"/>
                <a:gd name="connsiteY27" fmla="*/ 57139 h 58769"/>
                <a:gd name="connsiteX28" fmla="*/ 3725186 w 4206240"/>
                <a:gd name="connsiteY28" fmla="*/ 57139 h 58769"/>
                <a:gd name="connsiteX29" fmla="*/ 3904091 w 4206240"/>
                <a:gd name="connsiteY29" fmla="*/ 53164 h 58769"/>
                <a:gd name="connsiteX30" fmla="*/ 4206240 w 4206240"/>
                <a:gd name="connsiteY30" fmla="*/ 53164 h 5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206240" h="58769">
                  <a:moveTo>
                    <a:pt x="0" y="21359"/>
                  </a:moveTo>
                  <a:lnTo>
                    <a:pt x="262393" y="29310"/>
                  </a:lnTo>
                  <a:cubicBezTo>
                    <a:pt x="333955" y="31960"/>
                    <a:pt x="383651" y="33285"/>
                    <a:pt x="429371" y="37261"/>
                  </a:cubicBezTo>
                  <a:cubicBezTo>
                    <a:pt x="475091" y="41237"/>
                    <a:pt x="496294" y="54489"/>
                    <a:pt x="536713" y="53164"/>
                  </a:cubicBezTo>
                  <a:cubicBezTo>
                    <a:pt x="577132" y="51839"/>
                    <a:pt x="622853" y="33948"/>
                    <a:pt x="671886" y="29310"/>
                  </a:cubicBezTo>
                  <a:cubicBezTo>
                    <a:pt x="720919" y="24672"/>
                    <a:pt x="787180" y="23346"/>
                    <a:pt x="830912" y="25334"/>
                  </a:cubicBezTo>
                  <a:cubicBezTo>
                    <a:pt x="874644" y="27322"/>
                    <a:pt x="887897" y="37261"/>
                    <a:pt x="934279" y="41237"/>
                  </a:cubicBezTo>
                  <a:cubicBezTo>
                    <a:pt x="980662" y="45213"/>
                    <a:pt x="1062825" y="47863"/>
                    <a:pt x="1109207" y="49188"/>
                  </a:cubicBezTo>
                  <a:cubicBezTo>
                    <a:pt x="1155589" y="50513"/>
                    <a:pt x="1212574" y="49188"/>
                    <a:pt x="1212574" y="49188"/>
                  </a:cubicBezTo>
                  <a:cubicBezTo>
                    <a:pt x="1244379" y="49188"/>
                    <a:pt x="1268896" y="51176"/>
                    <a:pt x="1300039" y="49188"/>
                  </a:cubicBezTo>
                  <a:cubicBezTo>
                    <a:pt x="1331182" y="47200"/>
                    <a:pt x="1360999" y="39249"/>
                    <a:pt x="1399430" y="37261"/>
                  </a:cubicBezTo>
                  <a:cubicBezTo>
                    <a:pt x="1437861" y="35273"/>
                    <a:pt x="1486231" y="35936"/>
                    <a:pt x="1530626" y="37261"/>
                  </a:cubicBezTo>
                  <a:cubicBezTo>
                    <a:pt x="1575021" y="38586"/>
                    <a:pt x="1614778" y="43888"/>
                    <a:pt x="1665799" y="45213"/>
                  </a:cubicBezTo>
                  <a:cubicBezTo>
                    <a:pt x="1716820" y="46538"/>
                    <a:pt x="1791695" y="47201"/>
                    <a:pt x="1836752" y="45213"/>
                  </a:cubicBezTo>
                  <a:cubicBezTo>
                    <a:pt x="1881809" y="43225"/>
                    <a:pt x="1936143" y="33286"/>
                    <a:pt x="1936143" y="33286"/>
                  </a:cubicBezTo>
                  <a:cubicBezTo>
                    <a:pt x="1967948" y="29310"/>
                    <a:pt x="1989814" y="24009"/>
                    <a:pt x="2027583" y="21359"/>
                  </a:cubicBezTo>
                  <a:cubicBezTo>
                    <a:pt x="2065352" y="18709"/>
                    <a:pt x="2122336" y="16721"/>
                    <a:pt x="2162755" y="17383"/>
                  </a:cubicBezTo>
                  <a:cubicBezTo>
                    <a:pt x="2203174" y="18045"/>
                    <a:pt x="2236305" y="27985"/>
                    <a:pt x="2270098" y="25334"/>
                  </a:cubicBezTo>
                  <a:cubicBezTo>
                    <a:pt x="2303891" y="22684"/>
                    <a:pt x="2319131" y="4793"/>
                    <a:pt x="2365513" y="1480"/>
                  </a:cubicBezTo>
                  <a:cubicBezTo>
                    <a:pt x="2411896" y="-1833"/>
                    <a:pt x="2491408" y="818"/>
                    <a:pt x="2548393" y="5456"/>
                  </a:cubicBezTo>
                  <a:cubicBezTo>
                    <a:pt x="2605378" y="10094"/>
                    <a:pt x="2664350" y="25997"/>
                    <a:pt x="2707420" y="29310"/>
                  </a:cubicBezTo>
                  <a:cubicBezTo>
                    <a:pt x="2750490" y="32623"/>
                    <a:pt x="2763742" y="23346"/>
                    <a:pt x="2806811" y="25334"/>
                  </a:cubicBezTo>
                  <a:cubicBezTo>
                    <a:pt x="2849880" y="27322"/>
                    <a:pt x="2930719" y="38587"/>
                    <a:pt x="2965837" y="41237"/>
                  </a:cubicBezTo>
                  <a:cubicBezTo>
                    <a:pt x="3000955" y="43888"/>
                    <a:pt x="2990353" y="40574"/>
                    <a:pt x="3017520" y="41237"/>
                  </a:cubicBezTo>
                  <a:cubicBezTo>
                    <a:pt x="3044687" y="41900"/>
                    <a:pt x="3084444" y="47864"/>
                    <a:pt x="3128839" y="45213"/>
                  </a:cubicBezTo>
                  <a:cubicBezTo>
                    <a:pt x="3173234" y="42563"/>
                    <a:pt x="3230880" y="26659"/>
                    <a:pt x="3283889" y="25334"/>
                  </a:cubicBezTo>
                  <a:cubicBezTo>
                    <a:pt x="3336898" y="24009"/>
                    <a:pt x="3400508" y="31960"/>
                    <a:pt x="3446891" y="37261"/>
                  </a:cubicBezTo>
                  <a:cubicBezTo>
                    <a:pt x="3493274" y="42562"/>
                    <a:pt x="3515803" y="53826"/>
                    <a:pt x="3562185" y="57139"/>
                  </a:cubicBezTo>
                  <a:cubicBezTo>
                    <a:pt x="3608568" y="60452"/>
                    <a:pt x="3668202" y="57801"/>
                    <a:pt x="3725186" y="57139"/>
                  </a:cubicBezTo>
                  <a:cubicBezTo>
                    <a:pt x="3782170" y="56477"/>
                    <a:pt x="3904091" y="53164"/>
                    <a:pt x="3904091" y="53164"/>
                  </a:cubicBezTo>
                  <a:lnTo>
                    <a:pt x="4206240" y="53164"/>
                  </a:ln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-632829" y="4318611"/>
              <a:ext cx="439544" cy="169277"/>
              <a:chOff x="4210216" y="926327"/>
              <a:chExt cx="439544" cy="169277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4270962" y="973196"/>
                <a:ext cx="318053" cy="755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210216" y="926327"/>
                <a:ext cx="439544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b="1" dirty="0" smtClean="0"/>
                  <a:t>Horizon 1</a:t>
                </a:r>
                <a:endParaRPr lang="en-US" sz="500" b="1" dirty="0"/>
              </a:p>
            </p:txBody>
          </p:sp>
        </p:grpSp>
        <p:sp>
          <p:nvSpPr>
            <p:cNvPr id="27" name="Freeform 26"/>
            <p:cNvSpPr/>
            <p:nvPr/>
          </p:nvSpPr>
          <p:spPr>
            <a:xfrm>
              <a:off x="-4571376" y="4955691"/>
              <a:ext cx="4238045" cy="147448"/>
            </a:xfrm>
            <a:custGeom>
              <a:avLst/>
              <a:gdLst>
                <a:gd name="connsiteX0" fmla="*/ 0 w 4238045"/>
                <a:gd name="connsiteY0" fmla="*/ 139497 h 147448"/>
                <a:gd name="connsiteX1" fmla="*/ 345882 w 4238045"/>
                <a:gd name="connsiteY1" fmla="*/ 111667 h 147448"/>
                <a:gd name="connsiteX2" fmla="*/ 540689 w 4238045"/>
                <a:gd name="connsiteY2" fmla="*/ 103716 h 147448"/>
                <a:gd name="connsiteX3" fmla="*/ 767301 w 4238045"/>
                <a:gd name="connsiteY3" fmla="*/ 87813 h 147448"/>
                <a:gd name="connsiteX4" fmla="*/ 1021743 w 4238045"/>
                <a:gd name="connsiteY4" fmla="*/ 59984 h 147448"/>
                <a:gd name="connsiteX5" fmla="*/ 1387503 w 4238045"/>
                <a:gd name="connsiteY5" fmla="*/ 24203 h 147448"/>
                <a:gd name="connsiteX6" fmla="*/ 1590261 w 4238045"/>
                <a:gd name="connsiteY6" fmla="*/ 8300 h 147448"/>
                <a:gd name="connsiteX7" fmla="*/ 1864581 w 4238045"/>
                <a:gd name="connsiteY7" fmla="*/ 12276 h 147448"/>
                <a:gd name="connsiteX8" fmla="*/ 2214438 w 4238045"/>
                <a:gd name="connsiteY8" fmla="*/ 349 h 147448"/>
                <a:gd name="connsiteX9" fmla="*/ 2389367 w 4238045"/>
                <a:gd name="connsiteY9" fmla="*/ 28179 h 147448"/>
                <a:gd name="connsiteX10" fmla="*/ 2572247 w 4238045"/>
                <a:gd name="connsiteY10" fmla="*/ 36130 h 147448"/>
                <a:gd name="connsiteX11" fmla="*/ 2874397 w 4238045"/>
                <a:gd name="connsiteY11" fmla="*/ 24203 h 147448"/>
                <a:gd name="connsiteX12" fmla="*/ 3164619 w 4238045"/>
                <a:gd name="connsiteY12" fmla="*/ 4325 h 147448"/>
                <a:gd name="connsiteX13" fmla="*/ 3311718 w 4238045"/>
                <a:gd name="connsiteY13" fmla="*/ 12276 h 147448"/>
                <a:gd name="connsiteX14" fmla="*/ 3450866 w 4238045"/>
                <a:gd name="connsiteY14" fmla="*/ 36130 h 147448"/>
                <a:gd name="connsiteX15" fmla="*/ 3673503 w 4238045"/>
                <a:gd name="connsiteY15" fmla="*/ 59984 h 147448"/>
                <a:gd name="connsiteX16" fmla="*/ 3856383 w 4238045"/>
                <a:gd name="connsiteY16" fmla="*/ 107692 h 147448"/>
                <a:gd name="connsiteX17" fmla="*/ 4035287 w 4238045"/>
                <a:gd name="connsiteY17" fmla="*/ 119619 h 147448"/>
                <a:gd name="connsiteX18" fmla="*/ 4238045 w 4238045"/>
                <a:gd name="connsiteY18" fmla="*/ 147448 h 14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38045" h="147448">
                  <a:moveTo>
                    <a:pt x="0" y="139497"/>
                  </a:moveTo>
                  <a:lnTo>
                    <a:pt x="345882" y="111667"/>
                  </a:lnTo>
                  <a:cubicBezTo>
                    <a:pt x="435997" y="105703"/>
                    <a:pt x="470453" y="107692"/>
                    <a:pt x="540689" y="103716"/>
                  </a:cubicBezTo>
                  <a:cubicBezTo>
                    <a:pt x="610925" y="99740"/>
                    <a:pt x="687125" y="95102"/>
                    <a:pt x="767301" y="87813"/>
                  </a:cubicBezTo>
                  <a:cubicBezTo>
                    <a:pt x="847477" y="80524"/>
                    <a:pt x="1021743" y="59984"/>
                    <a:pt x="1021743" y="59984"/>
                  </a:cubicBezTo>
                  <a:lnTo>
                    <a:pt x="1387503" y="24203"/>
                  </a:lnTo>
                  <a:cubicBezTo>
                    <a:pt x="1482256" y="15589"/>
                    <a:pt x="1510748" y="10288"/>
                    <a:pt x="1590261" y="8300"/>
                  </a:cubicBezTo>
                  <a:cubicBezTo>
                    <a:pt x="1669774" y="6312"/>
                    <a:pt x="1760552" y="13601"/>
                    <a:pt x="1864581" y="12276"/>
                  </a:cubicBezTo>
                  <a:cubicBezTo>
                    <a:pt x="1968610" y="10951"/>
                    <a:pt x="2126974" y="-2301"/>
                    <a:pt x="2214438" y="349"/>
                  </a:cubicBezTo>
                  <a:cubicBezTo>
                    <a:pt x="2301902" y="2999"/>
                    <a:pt x="2329732" y="22216"/>
                    <a:pt x="2389367" y="28179"/>
                  </a:cubicBezTo>
                  <a:cubicBezTo>
                    <a:pt x="2449002" y="34142"/>
                    <a:pt x="2491409" y="36793"/>
                    <a:pt x="2572247" y="36130"/>
                  </a:cubicBezTo>
                  <a:cubicBezTo>
                    <a:pt x="2653085" y="35467"/>
                    <a:pt x="2775668" y="29504"/>
                    <a:pt x="2874397" y="24203"/>
                  </a:cubicBezTo>
                  <a:cubicBezTo>
                    <a:pt x="2973126" y="18902"/>
                    <a:pt x="3091732" y="6313"/>
                    <a:pt x="3164619" y="4325"/>
                  </a:cubicBezTo>
                  <a:cubicBezTo>
                    <a:pt x="3237506" y="2337"/>
                    <a:pt x="3264010" y="6975"/>
                    <a:pt x="3311718" y="12276"/>
                  </a:cubicBezTo>
                  <a:cubicBezTo>
                    <a:pt x="3359426" y="17577"/>
                    <a:pt x="3390569" y="28179"/>
                    <a:pt x="3450866" y="36130"/>
                  </a:cubicBezTo>
                  <a:cubicBezTo>
                    <a:pt x="3511163" y="44081"/>
                    <a:pt x="3605917" y="48057"/>
                    <a:pt x="3673503" y="59984"/>
                  </a:cubicBezTo>
                  <a:cubicBezTo>
                    <a:pt x="3741089" y="71911"/>
                    <a:pt x="3796086" y="97753"/>
                    <a:pt x="3856383" y="107692"/>
                  </a:cubicBezTo>
                  <a:cubicBezTo>
                    <a:pt x="3916680" y="117631"/>
                    <a:pt x="3971677" y="112993"/>
                    <a:pt x="4035287" y="119619"/>
                  </a:cubicBezTo>
                  <a:cubicBezTo>
                    <a:pt x="4098897" y="126245"/>
                    <a:pt x="4168471" y="136846"/>
                    <a:pt x="4238045" y="147448"/>
                  </a:cubicBezTo>
                </a:path>
              </a:pathLst>
            </a:custGeom>
            <a:noFill/>
            <a:ln w="1905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-626203" y="5017000"/>
              <a:ext cx="439544" cy="169277"/>
              <a:chOff x="4210216" y="926327"/>
              <a:chExt cx="439544" cy="169277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4270962" y="973196"/>
                <a:ext cx="318053" cy="755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210216" y="926327"/>
                <a:ext cx="439544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b="1" dirty="0" smtClean="0"/>
                  <a:t>Horizon 2</a:t>
                </a:r>
                <a:endParaRPr lang="en-US" sz="500" b="1" dirty="0"/>
              </a:p>
            </p:txBody>
          </p:sp>
        </p:grpSp>
        <p:sp>
          <p:nvSpPr>
            <p:cNvPr id="29" name="Freeform 28"/>
            <p:cNvSpPr/>
            <p:nvPr/>
          </p:nvSpPr>
          <p:spPr>
            <a:xfrm>
              <a:off x="-4575352" y="5854402"/>
              <a:ext cx="4313583" cy="92023"/>
            </a:xfrm>
            <a:custGeom>
              <a:avLst/>
              <a:gdLst>
                <a:gd name="connsiteX0" fmla="*/ 0 w 4313583"/>
                <a:gd name="connsiteY0" fmla="*/ 39892 h 92023"/>
                <a:gd name="connsiteX1" fmla="*/ 214686 w 4313583"/>
                <a:gd name="connsiteY1" fmla="*/ 39892 h 92023"/>
                <a:gd name="connsiteX2" fmla="*/ 413468 w 4313583"/>
                <a:gd name="connsiteY2" fmla="*/ 23989 h 92023"/>
                <a:gd name="connsiteX3" fmla="*/ 564543 w 4313583"/>
                <a:gd name="connsiteY3" fmla="*/ 135 h 92023"/>
                <a:gd name="connsiteX4" fmla="*/ 775253 w 4313583"/>
                <a:gd name="connsiteY4" fmla="*/ 16038 h 92023"/>
                <a:gd name="connsiteX5" fmla="*/ 950181 w 4313583"/>
                <a:gd name="connsiteY5" fmla="*/ 51819 h 92023"/>
                <a:gd name="connsiteX6" fmla="*/ 1101256 w 4313583"/>
                <a:gd name="connsiteY6" fmla="*/ 51819 h 92023"/>
                <a:gd name="connsiteX7" fmla="*/ 1327868 w 4313583"/>
                <a:gd name="connsiteY7" fmla="*/ 39892 h 92023"/>
                <a:gd name="connsiteX8" fmla="*/ 1522675 w 4313583"/>
                <a:gd name="connsiteY8" fmla="*/ 27965 h 92023"/>
                <a:gd name="connsiteX9" fmla="*/ 1677726 w 4313583"/>
                <a:gd name="connsiteY9" fmla="*/ 35916 h 92023"/>
                <a:gd name="connsiteX10" fmla="*/ 1836752 w 4313583"/>
                <a:gd name="connsiteY10" fmla="*/ 35916 h 92023"/>
                <a:gd name="connsiteX11" fmla="*/ 1983851 w 4313583"/>
                <a:gd name="connsiteY11" fmla="*/ 20014 h 92023"/>
                <a:gd name="connsiteX12" fmla="*/ 2150828 w 4313583"/>
                <a:gd name="connsiteY12" fmla="*/ 12062 h 92023"/>
                <a:gd name="connsiteX13" fmla="*/ 2282025 w 4313583"/>
                <a:gd name="connsiteY13" fmla="*/ 12062 h 92023"/>
                <a:gd name="connsiteX14" fmla="*/ 2425148 w 4313583"/>
                <a:gd name="connsiteY14" fmla="*/ 27965 h 92023"/>
                <a:gd name="connsiteX15" fmla="*/ 2552369 w 4313583"/>
                <a:gd name="connsiteY15" fmla="*/ 47843 h 92023"/>
                <a:gd name="connsiteX16" fmla="*/ 2818738 w 4313583"/>
                <a:gd name="connsiteY16" fmla="*/ 59770 h 92023"/>
                <a:gd name="connsiteX17" fmla="*/ 2981740 w 4313583"/>
                <a:gd name="connsiteY17" fmla="*/ 55795 h 92023"/>
                <a:gd name="connsiteX18" fmla="*/ 3128839 w 4313583"/>
                <a:gd name="connsiteY18" fmla="*/ 51819 h 92023"/>
                <a:gd name="connsiteX19" fmla="*/ 3355451 w 4313583"/>
                <a:gd name="connsiteY19" fmla="*/ 75673 h 92023"/>
                <a:gd name="connsiteX20" fmla="*/ 3558209 w 4313583"/>
                <a:gd name="connsiteY20" fmla="*/ 75673 h 92023"/>
                <a:gd name="connsiteX21" fmla="*/ 3713260 w 4313583"/>
                <a:gd name="connsiteY21" fmla="*/ 67722 h 92023"/>
                <a:gd name="connsiteX22" fmla="*/ 3908066 w 4313583"/>
                <a:gd name="connsiteY22" fmla="*/ 71697 h 92023"/>
                <a:gd name="connsiteX23" fmla="*/ 4098898 w 4313583"/>
                <a:gd name="connsiteY23" fmla="*/ 91575 h 92023"/>
                <a:gd name="connsiteX24" fmla="*/ 4313583 w 4313583"/>
                <a:gd name="connsiteY24" fmla="*/ 83624 h 9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13583" h="92023">
                  <a:moveTo>
                    <a:pt x="0" y="39892"/>
                  </a:moveTo>
                  <a:cubicBezTo>
                    <a:pt x="72887" y="41217"/>
                    <a:pt x="145775" y="42543"/>
                    <a:pt x="214686" y="39892"/>
                  </a:cubicBezTo>
                  <a:cubicBezTo>
                    <a:pt x="283597" y="37241"/>
                    <a:pt x="355159" y="30615"/>
                    <a:pt x="413468" y="23989"/>
                  </a:cubicBezTo>
                  <a:cubicBezTo>
                    <a:pt x="471777" y="17363"/>
                    <a:pt x="504246" y="1460"/>
                    <a:pt x="564543" y="135"/>
                  </a:cubicBezTo>
                  <a:cubicBezTo>
                    <a:pt x="624840" y="-1190"/>
                    <a:pt x="710980" y="7424"/>
                    <a:pt x="775253" y="16038"/>
                  </a:cubicBezTo>
                  <a:cubicBezTo>
                    <a:pt x="839526" y="24652"/>
                    <a:pt x="895847" y="45856"/>
                    <a:pt x="950181" y="51819"/>
                  </a:cubicBezTo>
                  <a:cubicBezTo>
                    <a:pt x="1004515" y="57783"/>
                    <a:pt x="1038308" y="53807"/>
                    <a:pt x="1101256" y="51819"/>
                  </a:cubicBezTo>
                  <a:cubicBezTo>
                    <a:pt x="1164204" y="49831"/>
                    <a:pt x="1327868" y="39892"/>
                    <a:pt x="1327868" y="39892"/>
                  </a:cubicBezTo>
                  <a:cubicBezTo>
                    <a:pt x="1398104" y="35916"/>
                    <a:pt x="1464365" y="28628"/>
                    <a:pt x="1522675" y="27965"/>
                  </a:cubicBezTo>
                  <a:cubicBezTo>
                    <a:pt x="1580985" y="27302"/>
                    <a:pt x="1625380" y="34591"/>
                    <a:pt x="1677726" y="35916"/>
                  </a:cubicBezTo>
                  <a:cubicBezTo>
                    <a:pt x="1730072" y="37241"/>
                    <a:pt x="1785731" y="38566"/>
                    <a:pt x="1836752" y="35916"/>
                  </a:cubicBezTo>
                  <a:cubicBezTo>
                    <a:pt x="1887773" y="33266"/>
                    <a:pt x="1931505" y="23990"/>
                    <a:pt x="1983851" y="20014"/>
                  </a:cubicBezTo>
                  <a:cubicBezTo>
                    <a:pt x="2036197" y="16038"/>
                    <a:pt x="2101132" y="13387"/>
                    <a:pt x="2150828" y="12062"/>
                  </a:cubicBezTo>
                  <a:cubicBezTo>
                    <a:pt x="2200524" y="10737"/>
                    <a:pt x="2236305" y="9412"/>
                    <a:pt x="2282025" y="12062"/>
                  </a:cubicBezTo>
                  <a:cubicBezTo>
                    <a:pt x="2327745" y="14712"/>
                    <a:pt x="2380091" y="22001"/>
                    <a:pt x="2425148" y="27965"/>
                  </a:cubicBezTo>
                  <a:cubicBezTo>
                    <a:pt x="2470205" y="33928"/>
                    <a:pt x="2486771" y="42542"/>
                    <a:pt x="2552369" y="47843"/>
                  </a:cubicBezTo>
                  <a:cubicBezTo>
                    <a:pt x="2617967" y="53144"/>
                    <a:pt x="2747176" y="58445"/>
                    <a:pt x="2818738" y="59770"/>
                  </a:cubicBezTo>
                  <a:lnTo>
                    <a:pt x="2981740" y="55795"/>
                  </a:lnTo>
                  <a:cubicBezTo>
                    <a:pt x="3033423" y="54470"/>
                    <a:pt x="3066554" y="48506"/>
                    <a:pt x="3128839" y="51819"/>
                  </a:cubicBezTo>
                  <a:cubicBezTo>
                    <a:pt x="3191124" y="55132"/>
                    <a:pt x="3283889" y="71697"/>
                    <a:pt x="3355451" y="75673"/>
                  </a:cubicBezTo>
                  <a:cubicBezTo>
                    <a:pt x="3427013" y="79649"/>
                    <a:pt x="3498574" y="76998"/>
                    <a:pt x="3558209" y="75673"/>
                  </a:cubicBezTo>
                  <a:cubicBezTo>
                    <a:pt x="3617844" y="74348"/>
                    <a:pt x="3713260" y="67722"/>
                    <a:pt x="3713260" y="67722"/>
                  </a:cubicBezTo>
                  <a:cubicBezTo>
                    <a:pt x="3771569" y="67059"/>
                    <a:pt x="3843793" y="67722"/>
                    <a:pt x="3908066" y="71697"/>
                  </a:cubicBezTo>
                  <a:cubicBezTo>
                    <a:pt x="3972339" y="75672"/>
                    <a:pt x="4031312" y="89587"/>
                    <a:pt x="4098898" y="91575"/>
                  </a:cubicBezTo>
                  <a:cubicBezTo>
                    <a:pt x="4166484" y="93563"/>
                    <a:pt x="4240033" y="88593"/>
                    <a:pt x="4313583" y="83624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-631504" y="5854537"/>
              <a:ext cx="439544" cy="169277"/>
              <a:chOff x="4210216" y="926327"/>
              <a:chExt cx="439544" cy="169277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4270962" y="973196"/>
                <a:ext cx="318053" cy="755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210216" y="926327"/>
                <a:ext cx="439544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b="1" dirty="0" smtClean="0"/>
                  <a:t>Horizon 3</a:t>
                </a:r>
                <a:endParaRPr lang="en-US" sz="500" b="1" dirty="0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142337" y="5974055"/>
            <a:ext cx="18616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indent="-169863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Modified from Russell and Hampson, 2006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0099" y="1639778"/>
            <a:ext cx="2827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zoomed portion of the zero phase seismic line over a known gas field.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80099" y="3466214"/>
            <a:ext cx="8484227" cy="2927756"/>
            <a:chOff x="180099" y="3466214"/>
            <a:chExt cx="8484227" cy="292775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l="79919" t="5895" r="8675" b="21328"/>
            <a:stretch/>
          </p:blipFill>
          <p:spPr>
            <a:xfrm>
              <a:off x="8067468" y="3466214"/>
              <a:ext cx="596858" cy="2927756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3132348" y="3624766"/>
              <a:ext cx="4636009" cy="2596897"/>
              <a:chOff x="1307591" y="1141339"/>
              <a:chExt cx="4636009" cy="2596897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3"/>
              <a:srcRect l="11165" t="2743" r="19991" b="58911"/>
              <a:stretch/>
            </p:blipFill>
            <p:spPr>
              <a:xfrm>
                <a:off x="1307591" y="1141339"/>
                <a:ext cx="4636009" cy="2596897"/>
              </a:xfrm>
              <a:prstGeom prst="rect">
                <a:avLst/>
              </a:prstGeom>
            </p:spPr>
          </p:pic>
          <p:sp>
            <p:nvSpPr>
              <p:cNvPr id="10" name="Freeform 9"/>
              <p:cNvSpPr/>
              <p:nvPr/>
            </p:nvSpPr>
            <p:spPr>
              <a:xfrm>
                <a:off x="1538577" y="1640464"/>
                <a:ext cx="4206240" cy="58769"/>
              </a:xfrm>
              <a:custGeom>
                <a:avLst/>
                <a:gdLst>
                  <a:gd name="connsiteX0" fmla="*/ 0 w 4206240"/>
                  <a:gd name="connsiteY0" fmla="*/ 21359 h 58769"/>
                  <a:gd name="connsiteX1" fmla="*/ 262393 w 4206240"/>
                  <a:gd name="connsiteY1" fmla="*/ 29310 h 58769"/>
                  <a:gd name="connsiteX2" fmla="*/ 429371 w 4206240"/>
                  <a:gd name="connsiteY2" fmla="*/ 37261 h 58769"/>
                  <a:gd name="connsiteX3" fmla="*/ 536713 w 4206240"/>
                  <a:gd name="connsiteY3" fmla="*/ 53164 h 58769"/>
                  <a:gd name="connsiteX4" fmla="*/ 671886 w 4206240"/>
                  <a:gd name="connsiteY4" fmla="*/ 29310 h 58769"/>
                  <a:gd name="connsiteX5" fmla="*/ 830912 w 4206240"/>
                  <a:gd name="connsiteY5" fmla="*/ 25334 h 58769"/>
                  <a:gd name="connsiteX6" fmla="*/ 934279 w 4206240"/>
                  <a:gd name="connsiteY6" fmla="*/ 41237 h 58769"/>
                  <a:gd name="connsiteX7" fmla="*/ 1109207 w 4206240"/>
                  <a:gd name="connsiteY7" fmla="*/ 49188 h 58769"/>
                  <a:gd name="connsiteX8" fmla="*/ 1212574 w 4206240"/>
                  <a:gd name="connsiteY8" fmla="*/ 49188 h 58769"/>
                  <a:gd name="connsiteX9" fmla="*/ 1300039 w 4206240"/>
                  <a:gd name="connsiteY9" fmla="*/ 49188 h 58769"/>
                  <a:gd name="connsiteX10" fmla="*/ 1399430 w 4206240"/>
                  <a:gd name="connsiteY10" fmla="*/ 37261 h 58769"/>
                  <a:gd name="connsiteX11" fmla="*/ 1530626 w 4206240"/>
                  <a:gd name="connsiteY11" fmla="*/ 37261 h 58769"/>
                  <a:gd name="connsiteX12" fmla="*/ 1665799 w 4206240"/>
                  <a:gd name="connsiteY12" fmla="*/ 45213 h 58769"/>
                  <a:gd name="connsiteX13" fmla="*/ 1836752 w 4206240"/>
                  <a:gd name="connsiteY13" fmla="*/ 45213 h 58769"/>
                  <a:gd name="connsiteX14" fmla="*/ 1936143 w 4206240"/>
                  <a:gd name="connsiteY14" fmla="*/ 33286 h 58769"/>
                  <a:gd name="connsiteX15" fmla="*/ 2027583 w 4206240"/>
                  <a:gd name="connsiteY15" fmla="*/ 21359 h 58769"/>
                  <a:gd name="connsiteX16" fmla="*/ 2162755 w 4206240"/>
                  <a:gd name="connsiteY16" fmla="*/ 17383 h 58769"/>
                  <a:gd name="connsiteX17" fmla="*/ 2270098 w 4206240"/>
                  <a:gd name="connsiteY17" fmla="*/ 25334 h 58769"/>
                  <a:gd name="connsiteX18" fmla="*/ 2365513 w 4206240"/>
                  <a:gd name="connsiteY18" fmla="*/ 1480 h 58769"/>
                  <a:gd name="connsiteX19" fmla="*/ 2548393 w 4206240"/>
                  <a:gd name="connsiteY19" fmla="*/ 5456 h 58769"/>
                  <a:gd name="connsiteX20" fmla="*/ 2707420 w 4206240"/>
                  <a:gd name="connsiteY20" fmla="*/ 29310 h 58769"/>
                  <a:gd name="connsiteX21" fmla="*/ 2806811 w 4206240"/>
                  <a:gd name="connsiteY21" fmla="*/ 25334 h 58769"/>
                  <a:gd name="connsiteX22" fmla="*/ 2965837 w 4206240"/>
                  <a:gd name="connsiteY22" fmla="*/ 41237 h 58769"/>
                  <a:gd name="connsiteX23" fmla="*/ 3017520 w 4206240"/>
                  <a:gd name="connsiteY23" fmla="*/ 41237 h 58769"/>
                  <a:gd name="connsiteX24" fmla="*/ 3128839 w 4206240"/>
                  <a:gd name="connsiteY24" fmla="*/ 45213 h 58769"/>
                  <a:gd name="connsiteX25" fmla="*/ 3283889 w 4206240"/>
                  <a:gd name="connsiteY25" fmla="*/ 25334 h 58769"/>
                  <a:gd name="connsiteX26" fmla="*/ 3446891 w 4206240"/>
                  <a:gd name="connsiteY26" fmla="*/ 37261 h 58769"/>
                  <a:gd name="connsiteX27" fmla="*/ 3562185 w 4206240"/>
                  <a:gd name="connsiteY27" fmla="*/ 57139 h 58769"/>
                  <a:gd name="connsiteX28" fmla="*/ 3725186 w 4206240"/>
                  <a:gd name="connsiteY28" fmla="*/ 57139 h 58769"/>
                  <a:gd name="connsiteX29" fmla="*/ 3904091 w 4206240"/>
                  <a:gd name="connsiteY29" fmla="*/ 53164 h 58769"/>
                  <a:gd name="connsiteX30" fmla="*/ 4206240 w 4206240"/>
                  <a:gd name="connsiteY30" fmla="*/ 53164 h 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06240" h="58769">
                    <a:moveTo>
                      <a:pt x="0" y="21359"/>
                    </a:moveTo>
                    <a:lnTo>
                      <a:pt x="262393" y="29310"/>
                    </a:lnTo>
                    <a:cubicBezTo>
                      <a:pt x="333955" y="31960"/>
                      <a:pt x="383651" y="33285"/>
                      <a:pt x="429371" y="37261"/>
                    </a:cubicBezTo>
                    <a:cubicBezTo>
                      <a:pt x="475091" y="41237"/>
                      <a:pt x="496294" y="54489"/>
                      <a:pt x="536713" y="53164"/>
                    </a:cubicBezTo>
                    <a:cubicBezTo>
                      <a:pt x="577132" y="51839"/>
                      <a:pt x="622853" y="33948"/>
                      <a:pt x="671886" y="29310"/>
                    </a:cubicBezTo>
                    <a:cubicBezTo>
                      <a:pt x="720919" y="24672"/>
                      <a:pt x="787180" y="23346"/>
                      <a:pt x="830912" y="25334"/>
                    </a:cubicBezTo>
                    <a:cubicBezTo>
                      <a:pt x="874644" y="27322"/>
                      <a:pt x="887897" y="37261"/>
                      <a:pt x="934279" y="41237"/>
                    </a:cubicBezTo>
                    <a:cubicBezTo>
                      <a:pt x="980662" y="45213"/>
                      <a:pt x="1062825" y="47863"/>
                      <a:pt x="1109207" y="49188"/>
                    </a:cubicBezTo>
                    <a:cubicBezTo>
                      <a:pt x="1155589" y="50513"/>
                      <a:pt x="1212574" y="49188"/>
                      <a:pt x="1212574" y="49188"/>
                    </a:cubicBezTo>
                    <a:cubicBezTo>
                      <a:pt x="1244379" y="49188"/>
                      <a:pt x="1268896" y="51176"/>
                      <a:pt x="1300039" y="49188"/>
                    </a:cubicBezTo>
                    <a:cubicBezTo>
                      <a:pt x="1331182" y="47200"/>
                      <a:pt x="1360999" y="39249"/>
                      <a:pt x="1399430" y="37261"/>
                    </a:cubicBezTo>
                    <a:cubicBezTo>
                      <a:pt x="1437861" y="35273"/>
                      <a:pt x="1486231" y="35936"/>
                      <a:pt x="1530626" y="37261"/>
                    </a:cubicBezTo>
                    <a:cubicBezTo>
                      <a:pt x="1575021" y="38586"/>
                      <a:pt x="1614778" y="43888"/>
                      <a:pt x="1665799" y="45213"/>
                    </a:cubicBezTo>
                    <a:cubicBezTo>
                      <a:pt x="1716820" y="46538"/>
                      <a:pt x="1791695" y="47201"/>
                      <a:pt x="1836752" y="45213"/>
                    </a:cubicBezTo>
                    <a:cubicBezTo>
                      <a:pt x="1881809" y="43225"/>
                      <a:pt x="1936143" y="33286"/>
                      <a:pt x="1936143" y="33286"/>
                    </a:cubicBezTo>
                    <a:cubicBezTo>
                      <a:pt x="1967948" y="29310"/>
                      <a:pt x="1989814" y="24009"/>
                      <a:pt x="2027583" y="21359"/>
                    </a:cubicBezTo>
                    <a:cubicBezTo>
                      <a:pt x="2065352" y="18709"/>
                      <a:pt x="2122336" y="16721"/>
                      <a:pt x="2162755" y="17383"/>
                    </a:cubicBezTo>
                    <a:cubicBezTo>
                      <a:pt x="2203174" y="18045"/>
                      <a:pt x="2236305" y="27985"/>
                      <a:pt x="2270098" y="25334"/>
                    </a:cubicBezTo>
                    <a:cubicBezTo>
                      <a:pt x="2303891" y="22684"/>
                      <a:pt x="2319131" y="4793"/>
                      <a:pt x="2365513" y="1480"/>
                    </a:cubicBezTo>
                    <a:cubicBezTo>
                      <a:pt x="2411896" y="-1833"/>
                      <a:pt x="2491408" y="818"/>
                      <a:pt x="2548393" y="5456"/>
                    </a:cubicBezTo>
                    <a:cubicBezTo>
                      <a:pt x="2605378" y="10094"/>
                      <a:pt x="2664350" y="25997"/>
                      <a:pt x="2707420" y="29310"/>
                    </a:cubicBezTo>
                    <a:cubicBezTo>
                      <a:pt x="2750490" y="32623"/>
                      <a:pt x="2763742" y="23346"/>
                      <a:pt x="2806811" y="25334"/>
                    </a:cubicBezTo>
                    <a:cubicBezTo>
                      <a:pt x="2849880" y="27322"/>
                      <a:pt x="2930719" y="38587"/>
                      <a:pt x="2965837" y="41237"/>
                    </a:cubicBezTo>
                    <a:cubicBezTo>
                      <a:pt x="3000955" y="43888"/>
                      <a:pt x="2990353" y="40574"/>
                      <a:pt x="3017520" y="41237"/>
                    </a:cubicBezTo>
                    <a:cubicBezTo>
                      <a:pt x="3044687" y="41900"/>
                      <a:pt x="3084444" y="47864"/>
                      <a:pt x="3128839" y="45213"/>
                    </a:cubicBezTo>
                    <a:cubicBezTo>
                      <a:pt x="3173234" y="42563"/>
                      <a:pt x="3230880" y="26659"/>
                      <a:pt x="3283889" y="25334"/>
                    </a:cubicBezTo>
                    <a:cubicBezTo>
                      <a:pt x="3336898" y="24009"/>
                      <a:pt x="3400508" y="31960"/>
                      <a:pt x="3446891" y="37261"/>
                    </a:cubicBezTo>
                    <a:cubicBezTo>
                      <a:pt x="3493274" y="42562"/>
                      <a:pt x="3515803" y="53826"/>
                      <a:pt x="3562185" y="57139"/>
                    </a:cubicBezTo>
                    <a:cubicBezTo>
                      <a:pt x="3608568" y="60452"/>
                      <a:pt x="3668202" y="57801"/>
                      <a:pt x="3725186" y="57139"/>
                    </a:cubicBezTo>
                    <a:cubicBezTo>
                      <a:pt x="3782170" y="56477"/>
                      <a:pt x="3904091" y="53164"/>
                      <a:pt x="3904091" y="53164"/>
                    </a:cubicBezTo>
                    <a:lnTo>
                      <a:pt x="4206240" y="53164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5481100" y="1624717"/>
                <a:ext cx="439544" cy="169277"/>
                <a:chOff x="4210216" y="926327"/>
                <a:chExt cx="439544" cy="169277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4270962" y="973196"/>
                  <a:ext cx="318053" cy="755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4210216" y="926327"/>
                  <a:ext cx="439544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500" b="1" dirty="0" smtClean="0"/>
                    <a:t>Horizon 1</a:t>
                  </a:r>
                  <a:endParaRPr lang="en-US" sz="500" b="1" dirty="0"/>
                </a:p>
              </p:txBody>
            </p:sp>
          </p:grpSp>
          <p:sp>
            <p:nvSpPr>
              <p:cNvPr id="12" name="Freeform 11"/>
              <p:cNvSpPr/>
              <p:nvPr/>
            </p:nvSpPr>
            <p:spPr>
              <a:xfrm>
                <a:off x="1542553" y="2261797"/>
                <a:ext cx="4238045" cy="147448"/>
              </a:xfrm>
              <a:custGeom>
                <a:avLst/>
                <a:gdLst>
                  <a:gd name="connsiteX0" fmla="*/ 0 w 4238045"/>
                  <a:gd name="connsiteY0" fmla="*/ 139497 h 147448"/>
                  <a:gd name="connsiteX1" fmla="*/ 345882 w 4238045"/>
                  <a:gd name="connsiteY1" fmla="*/ 111667 h 147448"/>
                  <a:gd name="connsiteX2" fmla="*/ 540689 w 4238045"/>
                  <a:gd name="connsiteY2" fmla="*/ 103716 h 147448"/>
                  <a:gd name="connsiteX3" fmla="*/ 767301 w 4238045"/>
                  <a:gd name="connsiteY3" fmla="*/ 87813 h 147448"/>
                  <a:gd name="connsiteX4" fmla="*/ 1021743 w 4238045"/>
                  <a:gd name="connsiteY4" fmla="*/ 59984 h 147448"/>
                  <a:gd name="connsiteX5" fmla="*/ 1387503 w 4238045"/>
                  <a:gd name="connsiteY5" fmla="*/ 24203 h 147448"/>
                  <a:gd name="connsiteX6" fmla="*/ 1590261 w 4238045"/>
                  <a:gd name="connsiteY6" fmla="*/ 8300 h 147448"/>
                  <a:gd name="connsiteX7" fmla="*/ 1864581 w 4238045"/>
                  <a:gd name="connsiteY7" fmla="*/ 12276 h 147448"/>
                  <a:gd name="connsiteX8" fmla="*/ 2214438 w 4238045"/>
                  <a:gd name="connsiteY8" fmla="*/ 349 h 147448"/>
                  <a:gd name="connsiteX9" fmla="*/ 2389367 w 4238045"/>
                  <a:gd name="connsiteY9" fmla="*/ 28179 h 147448"/>
                  <a:gd name="connsiteX10" fmla="*/ 2572247 w 4238045"/>
                  <a:gd name="connsiteY10" fmla="*/ 36130 h 147448"/>
                  <a:gd name="connsiteX11" fmla="*/ 2874397 w 4238045"/>
                  <a:gd name="connsiteY11" fmla="*/ 24203 h 147448"/>
                  <a:gd name="connsiteX12" fmla="*/ 3164619 w 4238045"/>
                  <a:gd name="connsiteY12" fmla="*/ 4325 h 147448"/>
                  <a:gd name="connsiteX13" fmla="*/ 3311718 w 4238045"/>
                  <a:gd name="connsiteY13" fmla="*/ 12276 h 147448"/>
                  <a:gd name="connsiteX14" fmla="*/ 3450866 w 4238045"/>
                  <a:gd name="connsiteY14" fmla="*/ 36130 h 147448"/>
                  <a:gd name="connsiteX15" fmla="*/ 3673503 w 4238045"/>
                  <a:gd name="connsiteY15" fmla="*/ 59984 h 147448"/>
                  <a:gd name="connsiteX16" fmla="*/ 3856383 w 4238045"/>
                  <a:gd name="connsiteY16" fmla="*/ 107692 h 147448"/>
                  <a:gd name="connsiteX17" fmla="*/ 4035287 w 4238045"/>
                  <a:gd name="connsiteY17" fmla="*/ 119619 h 147448"/>
                  <a:gd name="connsiteX18" fmla="*/ 4238045 w 4238045"/>
                  <a:gd name="connsiteY18" fmla="*/ 147448 h 147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38045" h="147448">
                    <a:moveTo>
                      <a:pt x="0" y="139497"/>
                    </a:moveTo>
                    <a:lnTo>
                      <a:pt x="345882" y="111667"/>
                    </a:lnTo>
                    <a:cubicBezTo>
                      <a:pt x="435997" y="105703"/>
                      <a:pt x="470453" y="107692"/>
                      <a:pt x="540689" y="103716"/>
                    </a:cubicBezTo>
                    <a:cubicBezTo>
                      <a:pt x="610925" y="99740"/>
                      <a:pt x="687125" y="95102"/>
                      <a:pt x="767301" y="87813"/>
                    </a:cubicBezTo>
                    <a:cubicBezTo>
                      <a:pt x="847477" y="80524"/>
                      <a:pt x="1021743" y="59984"/>
                      <a:pt x="1021743" y="59984"/>
                    </a:cubicBezTo>
                    <a:lnTo>
                      <a:pt x="1387503" y="24203"/>
                    </a:lnTo>
                    <a:cubicBezTo>
                      <a:pt x="1482256" y="15589"/>
                      <a:pt x="1510748" y="10288"/>
                      <a:pt x="1590261" y="8300"/>
                    </a:cubicBezTo>
                    <a:cubicBezTo>
                      <a:pt x="1669774" y="6312"/>
                      <a:pt x="1760552" y="13601"/>
                      <a:pt x="1864581" y="12276"/>
                    </a:cubicBezTo>
                    <a:cubicBezTo>
                      <a:pt x="1968610" y="10951"/>
                      <a:pt x="2126974" y="-2301"/>
                      <a:pt x="2214438" y="349"/>
                    </a:cubicBezTo>
                    <a:cubicBezTo>
                      <a:pt x="2301902" y="2999"/>
                      <a:pt x="2329732" y="22216"/>
                      <a:pt x="2389367" y="28179"/>
                    </a:cubicBezTo>
                    <a:cubicBezTo>
                      <a:pt x="2449002" y="34142"/>
                      <a:pt x="2491409" y="36793"/>
                      <a:pt x="2572247" y="36130"/>
                    </a:cubicBezTo>
                    <a:cubicBezTo>
                      <a:pt x="2653085" y="35467"/>
                      <a:pt x="2775668" y="29504"/>
                      <a:pt x="2874397" y="24203"/>
                    </a:cubicBezTo>
                    <a:cubicBezTo>
                      <a:pt x="2973126" y="18902"/>
                      <a:pt x="3091732" y="6313"/>
                      <a:pt x="3164619" y="4325"/>
                    </a:cubicBezTo>
                    <a:cubicBezTo>
                      <a:pt x="3237506" y="2337"/>
                      <a:pt x="3264010" y="6975"/>
                      <a:pt x="3311718" y="12276"/>
                    </a:cubicBezTo>
                    <a:cubicBezTo>
                      <a:pt x="3359426" y="17577"/>
                      <a:pt x="3390569" y="28179"/>
                      <a:pt x="3450866" y="36130"/>
                    </a:cubicBezTo>
                    <a:cubicBezTo>
                      <a:pt x="3511163" y="44081"/>
                      <a:pt x="3605917" y="48057"/>
                      <a:pt x="3673503" y="59984"/>
                    </a:cubicBezTo>
                    <a:cubicBezTo>
                      <a:pt x="3741089" y="71911"/>
                      <a:pt x="3796086" y="97753"/>
                      <a:pt x="3856383" y="107692"/>
                    </a:cubicBezTo>
                    <a:cubicBezTo>
                      <a:pt x="3916680" y="117631"/>
                      <a:pt x="3971677" y="112993"/>
                      <a:pt x="4035287" y="119619"/>
                    </a:cubicBezTo>
                    <a:cubicBezTo>
                      <a:pt x="4098897" y="126245"/>
                      <a:pt x="4168471" y="136846"/>
                      <a:pt x="4238045" y="147448"/>
                    </a:cubicBezTo>
                  </a:path>
                </a:pathLst>
              </a:custGeom>
              <a:noFill/>
              <a:ln w="19050">
                <a:solidFill>
                  <a:srgbClr val="FF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5487726" y="2323106"/>
                <a:ext cx="439544" cy="169277"/>
                <a:chOff x="4210216" y="926327"/>
                <a:chExt cx="439544" cy="169277"/>
              </a:xfrm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4270962" y="973196"/>
                  <a:ext cx="318053" cy="755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4210216" y="926327"/>
                  <a:ext cx="439544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500" b="1" dirty="0" smtClean="0"/>
                    <a:t>Horizon 2</a:t>
                  </a:r>
                  <a:endParaRPr lang="en-US" sz="500" b="1" dirty="0"/>
                </a:p>
              </p:txBody>
            </p:sp>
          </p:grpSp>
          <p:sp>
            <p:nvSpPr>
              <p:cNvPr id="14" name="Freeform 13"/>
              <p:cNvSpPr/>
              <p:nvPr/>
            </p:nvSpPr>
            <p:spPr>
              <a:xfrm>
                <a:off x="1538577" y="3160508"/>
                <a:ext cx="4313583" cy="92023"/>
              </a:xfrm>
              <a:custGeom>
                <a:avLst/>
                <a:gdLst>
                  <a:gd name="connsiteX0" fmla="*/ 0 w 4313583"/>
                  <a:gd name="connsiteY0" fmla="*/ 39892 h 92023"/>
                  <a:gd name="connsiteX1" fmla="*/ 214686 w 4313583"/>
                  <a:gd name="connsiteY1" fmla="*/ 39892 h 92023"/>
                  <a:gd name="connsiteX2" fmla="*/ 413468 w 4313583"/>
                  <a:gd name="connsiteY2" fmla="*/ 23989 h 92023"/>
                  <a:gd name="connsiteX3" fmla="*/ 564543 w 4313583"/>
                  <a:gd name="connsiteY3" fmla="*/ 135 h 92023"/>
                  <a:gd name="connsiteX4" fmla="*/ 775253 w 4313583"/>
                  <a:gd name="connsiteY4" fmla="*/ 16038 h 92023"/>
                  <a:gd name="connsiteX5" fmla="*/ 950181 w 4313583"/>
                  <a:gd name="connsiteY5" fmla="*/ 51819 h 92023"/>
                  <a:gd name="connsiteX6" fmla="*/ 1101256 w 4313583"/>
                  <a:gd name="connsiteY6" fmla="*/ 51819 h 92023"/>
                  <a:gd name="connsiteX7" fmla="*/ 1327868 w 4313583"/>
                  <a:gd name="connsiteY7" fmla="*/ 39892 h 92023"/>
                  <a:gd name="connsiteX8" fmla="*/ 1522675 w 4313583"/>
                  <a:gd name="connsiteY8" fmla="*/ 27965 h 92023"/>
                  <a:gd name="connsiteX9" fmla="*/ 1677726 w 4313583"/>
                  <a:gd name="connsiteY9" fmla="*/ 35916 h 92023"/>
                  <a:gd name="connsiteX10" fmla="*/ 1836752 w 4313583"/>
                  <a:gd name="connsiteY10" fmla="*/ 35916 h 92023"/>
                  <a:gd name="connsiteX11" fmla="*/ 1983851 w 4313583"/>
                  <a:gd name="connsiteY11" fmla="*/ 20014 h 92023"/>
                  <a:gd name="connsiteX12" fmla="*/ 2150828 w 4313583"/>
                  <a:gd name="connsiteY12" fmla="*/ 12062 h 92023"/>
                  <a:gd name="connsiteX13" fmla="*/ 2282025 w 4313583"/>
                  <a:gd name="connsiteY13" fmla="*/ 12062 h 92023"/>
                  <a:gd name="connsiteX14" fmla="*/ 2425148 w 4313583"/>
                  <a:gd name="connsiteY14" fmla="*/ 27965 h 92023"/>
                  <a:gd name="connsiteX15" fmla="*/ 2552369 w 4313583"/>
                  <a:gd name="connsiteY15" fmla="*/ 47843 h 92023"/>
                  <a:gd name="connsiteX16" fmla="*/ 2818738 w 4313583"/>
                  <a:gd name="connsiteY16" fmla="*/ 59770 h 92023"/>
                  <a:gd name="connsiteX17" fmla="*/ 2981740 w 4313583"/>
                  <a:gd name="connsiteY17" fmla="*/ 55795 h 92023"/>
                  <a:gd name="connsiteX18" fmla="*/ 3128839 w 4313583"/>
                  <a:gd name="connsiteY18" fmla="*/ 51819 h 92023"/>
                  <a:gd name="connsiteX19" fmla="*/ 3355451 w 4313583"/>
                  <a:gd name="connsiteY19" fmla="*/ 75673 h 92023"/>
                  <a:gd name="connsiteX20" fmla="*/ 3558209 w 4313583"/>
                  <a:gd name="connsiteY20" fmla="*/ 75673 h 92023"/>
                  <a:gd name="connsiteX21" fmla="*/ 3713260 w 4313583"/>
                  <a:gd name="connsiteY21" fmla="*/ 67722 h 92023"/>
                  <a:gd name="connsiteX22" fmla="*/ 3908066 w 4313583"/>
                  <a:gd name="connsiteY22" fmla="*/ 71697 h 92023"/>
                  <a:gd name="connsiteX23" fmla="*/ 4098898 w 4313583"/>
                  <a:gd name="connsiteY23" fmla="*/ 91575 h 92023"/>
                  <a:gd name="connsiteX24" fmla="*/ 4313583 w 4313583"/>
                  <a:gd name="connsiteY24" fmla="*/ 83624 h 92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13583" h="92023">
                    <a:moveTo>
                      <a:pt x="0" y="39892"/>
                    </a:moveTo>
                    <a:cubicBezTo>
                      <a:pt x="72887" y="41217"/>
                      <a:pt x="145775" y="42543"/>
                      <a:pt x="214686" y="39892"/>
                    </a:cubicBezTo>
                    <a:cubicBezTo>
                      <a:pt x="283597" y="37241"/>
                      <a:pt x="355159" y="30615"/>
                      <a:pt x="413468" y="23989"/>
                    </a:cubicBezTo>
                    <a:cubicBezTo>
                      <a:pt x="471777" y="17363"/>
                      <a:pt x="504246" y="1460"/>
                      <a:pt x="564543" y="135"/>
                    </a:cubicBezTo>
                    <a:cubicBezTo>
                      <a:pt x="624840" y="-1190"/>
                      <a:pt x="710980" y="7424"/>
                      <a:pt x="775253" y="16038"/>
                    </a:cubicBezTo>
                    <a:cubicBezTo>
                      <a:pt x="839526" y="24652"/>
                      <a:pt x="895847" y="45856"/>
                      <a:pt x="950181" y="51819"/>
                    </a:cubicBezTo>
                    <a:cubicBezTo>
                      <a:pt x="1004515" y="57783"/>
                      <a:pt x="1038308" y="53807"/>
                      <a:pt x="1101256" y="51819"/>
                    </a:cubicBezTo>
                    <a:cubicBezTo>
                      <a:pt x="1164204" y="49831"/>
                      <a:pt x="1327868" y="39892"/>
                      <a:pt x="1327868" y="39892"/>
                    </a:cubicBezTo>
                    <a:cubicBezTo>
                      <a:pt x="1398104" y="35916"/>
                      <a:pt x="1464365" y="28628"/>
                      <a:pt x="1522675" y="27965"/>
                    </a:cubicBezTo>
                    <a:cubicBezTo>
                      <a:pt x="1580985" y="27302"/>
                      <a:pt x="1625380" y="34591"/>
                      <a:pt x="1677726" y="35916"/>
                    </a:cubicBezTo>
                    <a:cubicBezTo>
                      <a:pt x="1730072" y="37241"/>
                      <a:pt x="1785731" y="38566"/>
                      <a:pt x="1836752" y="35916"/>
                    </a:cubicBezTo>
                    <a:cubicBezTo>
                      <a:pt x="1887773" y="33266"/>
                      <a:pt x="1931505" y="23990"/>
                      <a:pt x="1983851" y="20014"/>
                    </a:cubicBezTo>
                    <a:cubicBezTo>
                      <a:pt x="2036197" y="16038"/>
                      <a:pt x="2101132" y="13387"/>
                      <a:pt x="2150828" y="12062"/>
                    </a:cubicBezTo>
                    <a:cubicBezTo>
                      <a:pt x="2200524" y="10737"/>
                      <a:pt x="2236305" y="9412"/>
                      <a:pt x="2282025" y="12062"/>
                    </a:cubicBezTo>
                    <a:cubicBezTo>
                      <a:pt x="2327745" y="14712"/>
                      <a:pt x="2380091" y="22001"/>
                      <a:pt x="2425148" y="27965"/>
                    </a:cubicBezTo>
                    <a:cubicBezTo>
                      <a:pt x="2470205" y="33928"/>
                      <a:pt x="2486771" y="42542"/>
                      <a:pt x="2552369" y="47843"/>
                    </a:cubicBezTo>
                    <a:cubicBezTo>
                      <a:pt x="2617967" y="53144"/>
                      <a:pt x="2747176" y="58445"/>
                      <a:pt x="2818738" y="59770"/>
                    </a:cubicBezTo>
                    <a:lnTo>
                      <a:pt x="2981740" y="55795"/>
                    </a:lnTo>
                    <a:cubicBezTo>
                      <a:pt x="3033423" y="54470"/>
                      <a:pt x="3066554" y="48506"/>
                      <a:pt x="3128839" y="51819"/>
                    </a:cubicBezTo>
                    <a:cubicBezTo>
                      <a:pt x="3191124" y="55132"/>
                      <a:pt x="3283889" y="71697"/>
                      <a:pt x="3355451" y="75673"/>
                    </a:cubicBezTo>
                    <a:cubicBezTo>
                      <a:pt x="3427013" y="79649"/>
                      <a:pt x="3498574" y="76998"/>
                      <a:pt x="3558209" y="75673"/>
                    </a:cubicBezTo>
                    <a:cubicBezTo>
                      <a:pt x="3617844" y="74348"/>
                      <a:pt x="3713260" y="67722"/>
                      <a:pt x="3713260" y="67722"/>
                    </a:cubicBezTo>
                    <a:cubicBezTo>
                      <a:pt x="3771569" y="67059"/>
                      <a:pt x="3843793" y="67722"/>
                      <a:pt x="3908066" y="71697"/>
                    </a:cubicBezTo>
                    <a:cubicBezTo>
                      <a:pt x="3972339" y="75672"/>
                      <a:pt x="4031312" y="89587"/>
                      <a:pt x="4098898" y="91575"/>
                    </a:cubicBezTo>
                    <a:cubicBezTo>
                      <a:pt x="4166484" y="93563"/>
                      <a:pt x="4240033" y="88593"/>
                      <a:pt x="4313583" y="83624"/>
                    </a:cubicBez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5" name="Group 14"/>
              <p:cNvGrpSpPr/>
              <p:nvPr/>
            </p:nvGrpSpPr>
            <p:grpSpPr>
              <a:xfrm>
                <a:off x="5482425" y="3160643"/>
                <a:ext cx="439544" cy="169277"/>
                <a:chOff x="4210216" y="926327"/>
                <a:chExt cx="439544" cy="169277"/>
              </a:xfrm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4270962" y="973196"/>
                  <a:ext cx="318053" cy="755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4210216" y="926327"/>
                  <a:ext cx="439544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500" b="1" dirty="0" smtClean="0"/>
                    <a:t>Horizon 3</a:t>
                  </a:r>
                  <a:endParaRPr lang="en-US" sz="500" b="1" dirty="0"/>
                </a:p>
              </p:txBody>
            </p:sp>
          </p:grpSp>
        </p:grpSp>
        <p:sp>
          <p:nvSpPr>
            <p:cNvPr id="40" name="TextBox 39"/>
            <p:cNvSpPr txBox="1"/>
            <p:nvPr/>
          </p:nvSpPr>
          <p:spPr>
            <a:xfrm>
              <a:off x="180099" y="4089329"/>
              <a:ext cx="28270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16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An inversion of the seismic line based on a recursive type of inversion. </a:t>
              </a:r>
              <a:r>
                <a:rPr lang="en-US" sz="16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Note </a:t>
              </a:r>
              <a:r>
                <a:rPr lang="en-US" sz="16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how the gas field stands out.</a:t>
              </a:r>
              <a:endPara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6144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86581" y="4691665"/>
            <a:ext cx="16263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indent="-169863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Modified from Misra and Chopra, 2011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/>
          <a:srcRect l="7497" t="4032" r="31772" b="63895"/>
          <a:stretch/>
        </p:blipFill>
        <p:spPr>
          <a:xfrm>
            <a:off x="1810871" y="1221530"/>
            <a:ext cx="5289964" cy="172122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"/>
          <a:srcRect l="91381" t="3023" r="1322" b="62825"/>
          <a:stretch/>
        </p:blipFill>
        <p:spPr>
          <a:xfrm>
            <a:off x="7585431" y="1209378"/>
            <a:ext cx="635591" cy="1832729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153974" y="2944470"/>
            <a:ext cx="6428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zero phase seismic line that intersects two wells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P-impedance curves are shown in black.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001694" y="1210897"/>
            <a:ext cx="671979" cy="583421"/>
            <a:chOff x="1001694" y="1210897"/>
            <a:chExt cx="671979" cy="583421"/>
          </a:xfrm>
        </p:grpSpPr>
        <p:cxnSp>
          <p:nvCxnSpPr>
            <p:cNvPr id="10" name="Straight Arrow Connector 9"/>
            <p:cNvCxnSpPr/>
            <p:nvPr/>
          </p:nvCxnSpPr>
          <p:spPr bwMode="auto">
            <a:xfrm>
              <a:off x="1666115" y="1210897"/>
              <a:ext cx="0" cy="583421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TextBox 16"/>
            <p:cNvSpPr txBox="1"/>
            <p:nvPr/>
          </p:nvSpPr>
          <p:spPr>
            <a:xfrm>
              <a:off x="1001694" y="1348719"/>
              <a:ext cx="6719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50 ms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881423" y="946298"/>
            <a:ext cx="627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Well 1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40818" y="981740"/>
            <a:ext cx="627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Well 2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ight Arrow 20"/>
          <p:cNvSpPr/>
          <p:nvPr/>
        </p:nvSpPr>
        <p:spPr bwMode="auto">
          <a:xfrm>
            <a:off x="2823552" y="2212838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Right Arrow 21"/>
          <p:cNvSpPr/>
          <p:nvPr/>
        </p:nvSpPr>
        <p:spPr bwMode="auto">
          <a:xfrm>
            <a:off x="2837728" y="2593838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Right Arrow 22"/>
          <p:cNvSpPr/>
          <p:nvPr/>
        </p:nvSpPr>
        <p:spPr bwMode="auto">
          <a:xfrm>
            <a:off x="2901524" y="2466247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ight Arrow 23"/>
          <p:cNvSpPr/>
          <p:nvPr/>
        </p:nvSpPr>
        <p:spPr bwMode="auto">
          <a:xfrm>
            <a:off x="5844970" y="2405996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01694" y="3669553"/>
            <a:ext cx="7219328" cy="2568948"/>
            <a:chOff x="1001694" y="3669553"/>
            <a:chExt cx="7219328" cy="2568948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4"/>
            <a:srcRect l="7739" t="22537" r="32588" b="23078"/>
            <a:stretch/>
          </p:blipFill>
          <p:spPr>
            <a:xfrm>
              <a:off x="1786964" y="3669553"/>
              <a:ext cx="5244149" cy="1721224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3"/>
            <a:srcRect l="91381" t="51874" r="1322" b="15700"/>
            <a:stretch/>
          </p:blipFill>
          <p:spPr>
            <a:xfrm>
              <a:off x="7585431" y="3681070"/>
              <a:ext cx="635591" cy="1740165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1153974" y="5653726"/>
              <a:ext cx="64566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16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 P-impedance section. </a:t>
              </a:r>
              <a:r>
                <a:rPr lang="en-US" sz="16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This </a:t>
              </a:r>
              <a:r>
                <a:rPr lang="en-US" sz="16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was obtained </a:t>
              </a:r>
              <a:r>
                <a:rPr lang="en-US" sz="16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with </a:t>
              </a:r>
              <a:r>
                <a:rPr lang="en-US" sz="16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 </a:t>
              </a:r>
              <a:r>
                <a:rPr lang="en-US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probabilistic neural network.</a:t>
              </a:r>
            </a:p>
          </p:txBody>
        </p:sp>
        <p:cxnSp>
          <p:nvCxnSpPr>
            <p:cNvPr id="57" name="Straight Arrow Connector 56"/>
            <p:cNvCxnSpPr/>
            <p:nvPr/>
          </p:nvCxnSpPr>
          <p:spPr bwMode="auto">
            <a:xfrm>
              <a:off x="1768299" y="5443413"/>
              <a:ext cx="75359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8" name="TextBox 57"/>
            <p:cNvSpPr txBox="1"/>
            <p:nvPr/>
          </p:nvSpPr>
          <p:spPr>
            <a:xfrm>
              <a:off x="1858798" y="5448338"/>
              <a:ext cx="5725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 km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1001694" y="3671599"/>
              <a:ext cx="671979" cy="583421"/>
              <a:chOff x="1001694" y="1210897"/>
              <a:chExt cx="671979" cy="583421"/>
            </a:xfrm>
          </p:grpSpPr>
          <p:cxnSp>
            <p:nvCxnSpPr>
              <p:cNvPr id="63" name="Straight Arrow Connector 62"/>
              <p:cNvCxnSpPr/>
              <p:nvPr/>
            </p:nvCxnSpPr>
            <p:spPr bwMode="auto">
              <a:xfrm>
                <a:off x="1666115" y="1210897"/>
                <a:ext cx="0" cy="583421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64" name="TextBox 63"/>
              <p:cNvSpPr txBox="1"/>
              <p:nvPr/>
            </p:nvSpPr>
            <p:spPr>
              <a:xfrm>
                <a:off x="1001694" y="1348719"/>
                <a:ext cx="67197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 ms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Right Arrow 26"/>
            <p:cNvSpPr/>
            <p:nvPr/>
          </p:nvSpPr>
          <p:spPr bwMode="auto">
            <a:xfrm>
              <a:off x="2771300" y="4651237"/>
              <a:ext cx="170121" cy="90376"/>
            </a:xfrm>
            <a:prstGeom prst="rightArrow">
              <a:avLst/>
            </a:prstGeom>
            <a:solidFill>
              <a:srgbClr val="FF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Right Arrow 27"/>
            <p:cNvSpPr/>
            <p:nvPr/>
          </p:nvSpPr>
          <p:spPr bwMode="auto">
            <a:xfrm>
              <a:off x="2785476" y="5032237"/>
              <a:ext cx="170121" cy="90376"/>
            </a:xfrm>
            <a:prstGeom prst="rightArrow">
              <a:avLst/>
            </a:prstGeom>
            <a:solidFill>
              <a:srgbClr val="FF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Right Arrow 28"/>
            <p:cNvSpPr/>
            <p:nvPr/>
          </p:nvSpPr>
          <p:spPr bwMode="auto">
            <a:xfrm>
              <a:off x="2849272" y="4904646"/>
              <a:ext cx="170121" cy="90376"/>
            </a:xfrm>
            <a:prstGeom prst="rightArrow">
              <a:avLst/>
            </a:prstGeom>
            <a:solidFill>
              <a:srgbClr val="FF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Right Arrow 29"/>
            <p:cNvSpPr/>
            <p:nvPr/>
          </p:nvSpPr>
          <p:spPr bwMode="auto">
            <a:xfrm>
              <a:off x="5792718" y="4844395"/>
              <a:ext cx="170121" cy="90376"/>
            </a:xfrm>
            <a:prstGeom prst="rightArrow">
              <a:avLst/>
            </a:prstGeom>
            <a:solidFill>
              <a:srgbClr val="FF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8269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7193" t="54527" r="30941" b="12741"/>
          <a:stretch/>
        </p:blipFill>
        <p:spPr>
          <a:xfrm>
            <a:off x="1810871" y="3681506"/>
            <a:ext cx="5305538" cy="172122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7262" t="2468" r="30941" b="64800"/>
          <a:stretch/>
        </p:blipFill>
        <p:spPr>
          <a:xfrm>
            <a:off x="1816847" y="1223136"/>
            <a:ext cx="5299562" cy="172122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92886" t="54311" r="1248" b="13206"/>
          <a:stretch/>
        </p:blipFill>
        <p:spPr>
          <a:xfrm>
            <a:off x="7723680" y="3685296"/>
            <a:ext cx="503006" cy="17081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92886" t="2497" r="1248" b="65219"/>
          <a:stretch/>
        </p:blipFill>
        <p:spPr>
          <a:xfrm>
            <a:off x="7723680" y="1251007"/>
            <a:ext cx="503006" cy="169764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153974" y="2944470"/>
            <a:ext cx="6428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estimated P-wave velocity section obtained by a PNN analysis.  The black curves are P-wave sonic logs.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53974" y="5653726"/>
            <a:ext cx="6456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estimated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density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 obtained by a PNN analysis.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black curves are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density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logs.</a:t>
            </a:r>
          </a:p>
        </p:txBody>
      </p:sp>
      <p:cxnSp>
        <p:nvCxnSpPr>
          <p:cNvPr id="25" name="Straight Arrow Connector 24"/>
          <p:cNvCxnSpPr/>
          <p:nvPr/>
        </p:nvCxnSpPr>
        <p:spPr bwMode="auto">
          <a:xfrm>
            <a:off x="1768299" y="5443413"/>
            <a:ext cx="75359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" name="Group 29"/>
          <p:cNvGrpSpPr/>
          <p:nvPr/>
        </p:nvGrpSpPr>
        <p:grpSpPr>
          <a:xfrm>
            <a:off x="1001694" y="1210897"/>
            <a:ext cx="671979" cy="583421"/>
            <a:chOff x="1001694" y="1210897"/>
            <a:chExt cx="671979" cy="583421"/>
          </a:xfrm>
        </p:grpSpPr>
        <p:cxnSp>
          <p:nvCxnSpPr>
            <p:cNvPr id="31" name="Straight Arrow Connector 30"/>
            <p:cNvCxnSpPr/>
            <p:nvPr/>
          </p:nvCxnSpPr>
          <p:spPr bwMode="auto">
            <a:xfrm>
              <a:off x="1666115" y="1210897"/>
              <a:ext cx="0" cy="583421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2" name="TextBox 31"/>
            <p:cNvSpPr txBox="1"/>
            <p:nvPr/>
          </p:nvSpPr>
          <p:spPr>
            <a:xfrm>
              <a:off x="1001694" y="1348719"/>
              <a:ext cx="6719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50 ms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858798" y="5448338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 km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001694" y="3671599"/>
            <a:ext cx="671979" cy="583421"/>
            <a:chOff x="1001694" y="1210897"/>
            <a:chExt cx="671979" cy="583421"/>
          </a:xfrm>
        </p:grpSpPr>
        <p:cxnSp>
          <p:nvCxnSpPr>
            <p:cNvPr id="35" name="Straight Arrow Connector 34"/>
            <p:cNvCxnSpPr/>
            <p:nvPr/>
          </p:nvCxnSpPr>
          <p:spPr bwMode="auto">
            <a:xfrm>
              <a:off x="1666115" y="1210897"/>
              <a:ext cx="0" cy="583421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6" name="TextBox 35"/>
            <p:cNvSpPr txBox="1"/>
            <p:nvPr/>
          </p:nvSpPr>
          <p:spPr>
            <a:xfrm>
              <a:off x="1001694" y="1348719"/>
              <a:ext cx="6719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50 ms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6581" y="4691665"/>
            <a:ext cx="16263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indent="-169863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Modified from Misra and Chopra, 2011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ight Arrow 1"/>
          <p:cNvSpPr/>
          <p:nvPr/>
        </p:nvSpPr>
        <p:spPr bwMode="auto">
          <a:xfrm>
            <a:off x="2705986" y="4673009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2720162" y="5054009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Right Arrow 20"/>
          <p:cNvSpPr/>
          <p:nvPr/>
        </p:nvSpPr>
        <p:spPr bwMode="auto">
          <a:xfrm>
            <a:off x="2783958" y="4926418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Right Arrow 21"/>
          <p:cNvSpPr/>
          <p:nvPr/>
        </p:nvSpPr>
        <p:spPr bwMode="auto">
          <a:xfrm>
            <a:off x="5727404" y="4866167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Right Arrow 25"/>
          <p:cNvSpPr/>
          <p:nvPr/>
        </p:nvSpPr>
        <p:spPr bwMode="auto">
          <a:xfrm>
            <a:off x="2719049" y="2195420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Right Arrow 26"/>
          <p:cNvSpPr/>
          <p:nvPr/>
        </p:nvSpPr>
        <p:spPr bwMode="auto">
          <a:xfrm>
            <a:off x="2733225" y="2576420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2797021" y="2448829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Right Arrow 28"/>
          <p:cNvSpPr/>
          <p:nvPr/>
        </p:nvSpPr>
        <p:spPr bwMode="auto">
          <a:xfrm>
            <a:off x="5740467" y="2388578"/>
            <a:ext cx="170121" cy="90376"/>
          </a:xfrm>
          <a:prstGeom prst="rightArrow">
            <a:avLst/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578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4497" y="1119351"/>
            <a:ext cx="8229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346075" lvl="1" indent="-282575" eaLnBrk="1" fontAlgn="auto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Provides a log estimate at every single seismic trace</a:t>
            </a:r>
          </a:p>
          <a:p>
            <a:pPr marL="346075" lvl="1" indent="-282575" eaLnBrk="1" fontAlgn="auto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Intervals are easier to interpret geologically than the 	interface properties that zero phase data measures</a:t>
            </a:r>
          </a:p>
          <a:p>
            <a:pPr marL="346075" lvl="1" indent="-282575" eaLnBrk="1" fontAlgn="auto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Estimated acoustic impedance can be compared to well-	derived acoustic impedance to calibrate the results</a:t>
            </a:r>
          </a:p>
          <a:p>
            <a:pPr marL="346075" lvl="1" indent="-282575" eaLnBrk="1" fontAlgn="auto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Acoustic impedance can help us estimate lithology, 	porosity, fluid content, and pore pressure anomalies</a:t>
            </a:r>
          </a:p>
          <a:p>
            <a:pPr marL="346075" lvl="1" indent="-282575" eaLnBrk="1" fontAlgn="auto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 inversion process attempts to remove the band-	limiting effect of the seismic wavelet, hopefully 	providing increased geologic detail</a:t>
            </a:r>
          </a:p>
          <a:p>
            <a:pPr marL="346075" lvl="1" indent="-282575" eaLnBrk="1" fontAlgn="auto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r>
              <a:rPr lang="en-US" altLang="en-US" kern="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Geo-statistical data derived from well control can be 	combined with seismic impedance values to produce 	acoustic impedance volumes with improved vertical 	resolution </a:t>
            </a:r>
          </a:p>
          <a:p>
            <a:pPr marL="346075" lvl="1" indent="-282575" eaLnBrk="1" fontAlgn="auto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Tx/>
              <a:buSzPct val="100000"/>
              <a:buFont typeface="Arial" pitchFamily="34" charset="0"/>
              <a:buChar char="•"/>
              <a:tabLst>
                <a:tab pos="630238" algn="l"/>
              </a:tabLst>
              <a:defRPr/>
            </a:pPr>
            <a:endParaRPr lang="en-US" altLang="en-US" sz="2400" kern="0" dirty="0" smtClean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086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92308" y="1069824"/>
            <a:ext cx="877674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Slide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9:  Chopra, S. and Sharma, R., 2012, A Solid Step towards Accurate Interpretations, AAPG Explorer, December, p. 36-37.</a:t>
            </a:r>
          </a:p>
          <a:p>
            <a:pPr marL="1204913" indent="-1204913">
              <a:spcBef>
                <a:spcPts val="1200"/>
              </a:spcBef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Slide 19-20:  Russell, B. and Hampson, D, 2006, The Old and the New in Seismic Inversion, CSEG Recorder, V. 31, N. 10, December.</a:t>
            </a:r>
          </a:p>
          <a:p>
            <a:pPr marL="1204913" indent="-1204913"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Slide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21-22:  Misra, S. and Chopra, S., 2011l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B. and Hampson, D, 2006,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Neural Network Analysis and Impedance Inversion – Case Study,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CSEG Recorder, V.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36, April, p. 36-39.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551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rgbClr val="3333CC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372136" y="1525282"/>
            <a:ext cx="2062716" cy="377455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Review</a:t>
            </a:r>
            <a:endParaRPr lang="en-US" dirty="0"/>
          </a:p>
        </p:txBody>
      </p:sp>
      <p:sp>
        <p:nvSpPr>
          <p:cNvPr id="6" name="Rectangle 2"/>
          <p:cNvSpPr>
            <a:spLocks noChangeAspect="1" noChangeArrowheads="1"/>
          </p:cNvSpPr>
          <p:nvPr/>
        </p:nvSpPr>
        <p:spPr bwMode="auto">
          <a:xfrm>
            <a:off x="2588331" y="1680589"/>
            <a:ext cx="1686360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Marine 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Shale</a:t>
            </a:r>
            <a:endParaRPr lang="en-US" sz="18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7" name="Rectangle 3"/>
          <p:cNvSpPr>
            <a:spLocks noChangeAspect="1" noChangeArrowheads="1"/>
          </p:cNvSpPr>
          <p:nvPr/>
        </p:nvSpPr>
        <p:spPr bwMode="auto">
          <a:xfrm>
            <a:off x="2438450" y="2337813"/>
            <a:ext cx="198612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Shoreface Sand</a:t>
            </a:r>
            <a:endParaRPr lang="en-US" sz="18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" name="Rectangle 4"/>
          <p:cNvSpPr>
            <a:spLocks noChangeAspect="1" noChangeArrowheads="1"/>
          </p:cNvSpPr>
          <p:nvPr/>
        </p:nvSpPr>
        <p:spPr bwMode="auto">
          <a:xfrm>
            <a:off x="2588331" y="3249039"/>
            <a:ext cx="1686360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Marine 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Shale</a:t>
            </a:r>
            <a:endParaRPr lang="en-US" sz="18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9" name="Rectangle 5"/>
          <p:cNvSpPr>
            <a:spLocks noChangeAspect="1" noChangeArrowheads="1"/>
          </p:cNvSpPr>
          <p:nvPr/>
        </p:nvSpPr>
        <p:spPr bwMode="auto">
          <a:xfrm>
            <a:off x="2588331" y="4815900"/>
            <a:ext cx="1686360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Marine 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Shale</a:t>
            </a:r>
            <a:endParaRPr lang="en-US" sz="18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0" name="Rectangle 6"/>
          <p:cNvSpPr>
            <a:spLocks noChangeAspect="1" noChangeArrowheads="1"/>
          </p:cNvSpPr>
          <p:nvPr/>
        </p:nvSpPr>
        <p:spPr bwMode="auto">
          <a:xfrm>
            <a:off x="2438450" y="4222175"/>
            <a:ext cx="198612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 smtClean="0">
                <a:latin typeface="Tahoma" pitchFamily="34" charset="0"/>
              </a:rPr>
              <a:t>Shoreface Sand</a:t>
            </a:r>
            <a:endParaRPr lang="en-US" sz="18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3" name="Freeform 9"/>
          <p:cNvSpPr>
            <a:spLocks noChangeAspect="1"/>
          </p:cNvSpPr>
          <p:nvPr/>
        </p:nvSpPr>
        <p:spPr bwMode="auto">
          <a:xfrm>
            <a:off x="685320" y="1647250"/>
            <a:ext cx="1387873" cy="3606993"/>
          </a:xfrm>
          <a:custGeom>
            <a:avLst/>
            <a:gdLst>
              <a:gd name="T0" fmla="*/ 518 w 673"/>
              <a:gd name="T1" fmla="*/ 0 h 2257"/>
              <a:gd name="T2" fmla="*/ 576 w 673"/>
              <a:gd name="T3" fmla="*/ 44 h 2257"/>
              <a:gd name="T4" fmla="*/ 518 w 673"/>
              <a:gd name="T5" fmla="*/ 133 h 2257"/>
              <a:gd name="T6" fmla="*/ 576 w 673"/>
              <a:gd name="T7" fmla="*/ 177 h 2257"/>
              <a:gd name="T8" fmla="*/ 518 w 673"/>
              <a:gd name="T9" fmla="*/ 220 h 2257"/>
              <a:gd name="T10" fmla="*/ 691 w 673"/>
              <a:gd name="T11" fmla="*/ 308 h 2257"/>
              <a:gd name="T12" fmla="*/ 691 w 673"/>
              <a:gd name="T13" fmla="*/ 353 h 2257"/>
              <a:gd name="T14" fmla="*/ 0 w 673"/>
              <a:gd name="T15" fmla="*/ 353 h 2257"/>
              <a:gd name="T16" fmla="*/ 115 w 673"/>
              <a:gd name="T17" fmla="*/ 441 h 2257"/>
              <a:gd name="T18" fmla="*/ 0 w 673"/>
              <a:gd name="T19" fmla="*/ 485 h 2257"/>
              <a:gd name="T20" fmla="*/ 58 w 673"/>
              <a:gd name="T21" fmla="*/ 574 h 2257"/>
              <a:gd name="T22" fmla="*/ 173 w 673"/>
              <a:gd name="T23" fmla="*/ 618 h 2257"/>
              <a:gd name="T24" fmla="*/ 115 w 673"/>
              <a:gd name="T25" fmla="*/ 661 h 2257"/>
              <a:gd name="T26" fmla="*/ 173 w 673"/>
              <a:gd name="T27" fmla="*/ 794 h 2257"/>
              <a:gd name="T28" fmla="*/ 403 w 673"/>
              <a:gd name="T29" fmla="*/ 882 h 2257"/>
              <a:gd name="T30" fmla="*/ 345 w 673"/>
              <a:gd name="T31" fmla="*/ 926 h 2257"/>
              <a:gd name="T32" fmla="*/ 460 w 673"/>
              <a:gd name="T33" fmla="*/ 1015 h 2257"/>
              <a:gd name="T34" fmla="*/ 403 w 673"/>
              <a:gd name="T35" fmla="*/ 1059 h 2257"/>
              <a:gd name="T36" fmla="*/ 691 w 673"/>
              <a:gd name="T37" fmla="*/ 1190 h 2257"/>
              <a:gd name="T38" fmla="*/ 633 w 673"/>
              <a:gd name="T39" fmla="*/ 1279 h 2257"/>
              <a:gd name="T40" fmla="*/ 691 w 673"/>
              <a:gd name="T41" fmla="*/ 1367 h 2257"/>
              <a:gd name="T42" fmla="*/ 691 w 673"/>
              <a:gd name="T43" fmla="*/ 1412 h 2257"/>
              <a:gd name="T44" fmla="*/ 748 w 673"/>
              <a:gd name="T45" fmla="*/ 1543 h 2257"/>
              <a:gd name="T46" fmla="*/ 691 w 673"/>
              <a:gd name="T47" fmla="*/ 1587 h 2257"/>
              <a:gd name="T48" fmla="*/ 173 w 673"/>
              <a:gd name="T49" fmla="*/ 1587 h 2257"/>
              <a:gd name="T50" fmla="*/ 173 w 673"/>
              <a:gd name="T51" fmla="*/ 1676 h 2257"/>
              <a:gd name="T52" fmla="*/ 230 w 673"/>
              <a:gd name="T53" fmla="*/ 1764 h 2257"/>
              <a:gd name="T54" fmla="*/ 173 w 673"/>
              <a:gd name="T55" fmla="*/ 1853 h 2257"/>
              <a:gd name="T56" fmla="*/ 345 w 673"/>
              <a:gd name="T57" fmla="*/ 1897 h 2257"/>
              <a:gd name="T58" fmla="*/ 345 w 673"/>
              <a:gd name="T59" fmla="*/ 1984 h 2257"/>
              <a:gd name="T60" fmla="*/ 518 w 673"/>
              <a:gd name="T61" fmla="*/ 2073 h 2257"/>
              <a:gd name="T62" fmla="*/ 460 w 673"/>
              <a:gd name="T63" fmla="*/ 2161 h 2257"/>
              <a:gd name="T64" fmla="*/ 691 w 673"/>
              <a:gd name="T65" fmla="*/ 2294 h 2257"/>
              <a:gd name="T66" fmla="*/ 748 w 673"/>
              <a:gd name="T67" fmla="*/ 2425 h 2257"/>
              <a:gd name="T68" fmla="*/ 691 w 673"/>
              <a:gd name="T69" fmla="*/ 2469 h 2257"/>
              <a:gd name="T70" fmla="*/ 806 w 673"/>
              <a:gd name="T71" fmla="*/ 2558 h 225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73"/>
              <a:gd name="T109" fmla="*/ 0 h 2257"/>
              <a:gd name="T110" fmla="*/ 673 w 673"/>
              <a:gd name="T111" fmla="*/ 2257 h 225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73" h="2257">
                <a:moveTo>
                  <a:pt x="432" y="0"/>
                </a:moveTo>
                <a:lnTo>
                  <a:pt x="480" y="39"/>
                </a:lnTo>
                <a:lnTo>
                  <a:pt x="432" y="117"/>
                </a:lnTo>
                <a:lnTo>
                  <a:pt x="480" y="156"/>
                </a:lnTo>
                <a:lnTo>
                  <a:pt x="432" y="194"/>
                </a:lnTo>
                <a:lnTo>
                  <a:pt x="576" y="272"/>
                </a:lnTo>
                <a:lnTo>
                  <a:pt x="576" y="311"/>
                </a:lnTo>
                <a:lnTo>
                  <a:pt x="0" y="311"/>
                </a:lnTo>
                <a:lnTo>
                  <a:pt x="96" y="389"/>
                </a:lnTo>
                <a:lnTo>
                  <a:pt x="0" y="428"/>
                </a:lnTo>
                <a:lnTo>
                  <a:pt x="48" y="506"/>
                </a:lnTo>
                <a:lnTo>
                  <a:pt x="144" y="545"/>
                </a:lnTo>
                <a:lnTo>
                  <a:pt x="96" y="583"/>
                </a:lnTo>
                <a:lnTo>
                  <a:pt x="144" y="700"/>
                </a:lnTo>
                <a:lnTo>
                  <a:pt x="336" y="778"/>
                </a:lnTo>
                <a:lnTo>
                  <a:pt x="288" y="817"/>
                </a:lnTo>
                <a:lnTo>
                  <a:pt x="384" y="895"/>
                </a:lnTo>
                <a:lnTo>
                  <a:pt x="336" y="934"/>
                </a:lnTo>
                <a:lnTo>
                  <a:pt x="576" y="1050"/>
                </a:lnTo>
                <a:lnTo>
                  <a:pt x="528" y="1128"/>
                </a:lnTo>
                <a:lnTo>
                  <a:pt x="576" y="1206"/>
                </a:lnTo>
                <a:lnTo>
                  <a:pt x="576" y="1245"/>
                </a:lnTo>
                <a:lnTo>
                  <a:pt x="624" y="1361"/>
                </a:lnTo>
                <a:lnTo>
                  <a:pt x="576" y="1400"/>
                </a:lnTo>
                <a:lnTo>
                  <a:pt x="144" y="1400"/>
                </a:lnTo>
                <a:lnTo>
                  <a:pt x="144" y="1478"/>
                </a:lnTo>
                <a:lnTo>
                  <a:pt x="192" y="1556"/>
                </a:lnTo>
                <a:lnTo>
                  <a:pt x="144" y="1634"/>
                </a:lnTo>
                <a:lnTo>
                  <a:pt x="288" y="1673"/>
                </a:lnTo>
                <a:lnTo>
                  <a:pt x="288" y="1750"/>
                </a:lnTo>
                <a:lnTo>
                  <a:pt x="432" y="1828"/>
                </a:lnTo>
                <a:lnTo>
                  <a:pt x="384" y="1906"/>
                </a:lnTo>
                <a:lnTo>
                  <a:pt x="576" y="2023"/>
                </a:lnTo>
                <a:lnTo>
                  <a:pt x="624" y="2139"/>
                </a:lnTo>
                <a:lnTo>
                  <a:pt x="576" y="2178"/>
                </a:lnTo>
                <a:lnTo>
                  <a:pt x="672" y="2256"/>
                </a:lnTo>
              </a:path>
            </a:pathLst>
          </a:custGeom>
          <a:solidFill>
            <a:schemeClr val="bg1"/>
          </a:solidFill>
          <a:ln w="381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5"/>
          <p:cNvSpPr>
            <a:spLocks noChangeAspect="1" noChangeArrowheads="1"/>
          </p:cNvSpPr>
          <p:nvPr/>
        </p:nvSpPr>
        <p:spPr bwMode="auto">
          <a:xfrm>
            <a:off x="2638024" y="3818950"/>
            <a:ext cx="1586974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Fluvial Sand</a:t>
            </a:r>
            <a:endParaRPr lang="en-US" sz="18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1523005" y="1650972"/>
            <a:ext cx="348018" cy="477671"/>
          </a:xfrm>
          <a:custGeom>
            <a:avLst/>
            <a:gdLst>
              <a:gd name="connsiteX0" fmla="*/ 34119 w 348018"/>
              <a:gd name="connsiteY0" fmla="*/ 0 h 477671"/>
              <a:gd name="connsiteX1" fmla="*/ 143301 w 348018"/>
              <a:gd name="connsiteY1" fmla="*/ 75062 h 477671"/>
              <a:gd name="connsiteX2" fmla="*/ 27295 w 348018"/>
              <a:gd name="connsiteY2" fmla="*/ 218364 h 477671"/>
              <a:gd name="connsiteX3" fmla="*/ 143301 w 348018"/>
              <a:gd name="connsiteY3" fmla="*/ 245659 h 477671"/>
              <a:gd name="connsiteX4" fmla="*/ 27295 w 348018"/>
              <a:gd name="connsiteY4" fmla="*/ 348018 h 477671"/>
              <a:gd name="connsiteX5" fmla="*/ 116006 w 348018"/>
              <a:gd name="connsiteY5" fmla="*/ 348018 h 477671"/>
              <a:gd name="connsiteX6" fmla="*/ 348018 w 348018"/>
              <a:gd name="connsiteY6" fmla="*/ 436728 h 477671"/>
              <a:gd name="connsiteX7" fmla="*/ 348018 w 348018"/>
              <a:gd name="connsiteY7" fmla="*/ 470847 h 477671"/>
              <a:gd name="connsiteX8" fmla="*/ 0 w 348018"/>
              <a:gd name="connsiteY8" fmla="*/ 477671 h 477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018" h="477671">
                <a:moveTo>
                  <a:pt x="34119" y="0"/>
                </a:moveTo>
                <a:lnTo>
                  <a:pt x="143301" y="75062"/>
                </a:lnTo>
                <a:lnTo>
                  <a:pt x="27295" y="218364"/>
                </a:lnTo>
                <a:lnTo>
                  <a:pt x="143301" y="245659"/>
                </a:lnTo>
                <a:lnTo>
                  <a:pt x="27295" y="348018"/>
                </a:lnTo>
                <a:lnTo>
                  <a:pt x="116006" y="348018"/>
                </a:lnTo>
                <a:lnTo>
                  <a:pt x="348018" y="436728"/>
                </a:lnTo>
                <a:lnTo>
                  <a:pt x="348018" y="470847"/>
                </a:lnTo>
                <a:lnTo>
                  <a:pt x="0" y="477671"/>
                </a:lnTo>
              </a:path>
            </a:pathLst>
          </a:cu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2042856" y="1606048"/>
            <a:ext cx="83733" cy="36371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1741369" y="3299650"/>
            <a:ext cx="211540" cy="552734"/>
          </a:xfrm>
          <a:custGeom>
            <a:avLst/>
            <a:gdLst>
              <a:gd name="connsiteX0" fmla="*/ 47767 w 211540"/>
              <a:gd name="connsiteY0" fmla="*/ 0 h 552734"/>
              <a:gd name="connsiteX1" fmla="*/ 143302 w 211540"/>
              <a:gd name="connsiteY1" fmla="*/ 34119 h 552734"/>
              <a:gd name="connsiteX2" fmla="*/ 0 w 211540"/>
              <a:gd name="connsiteY2" fmla="*/ 150125 h 552734"/>
              <a:gd name="connsiteX3" fmla="*/ 95534 w 211540"/>
              <a:gd name="connsiteY3" fmla="*/ 211540 h 552734"/>
              <a:gd name="connsiteX4" fmla="*/ 156949 w 211540"/>
              <a:gd name="connsiteY4" fmla="*/ 279779 h 552734"/>
              <a:gd name="connsiteX5" fmla="*/ 143302 w 211540"/>
              <a:gd name="connsiteY5" fmla="*/ 327546 h 552734"/>
              <a:gd name="connsiteX6" fmla="*/ 211540 w 211540"/>
              <a:gd name="connsiteY6" fmla="*/ 504967 h 552734"/>
              <a:gd name="connsiteX7" fmla="*/ 163773 w 211540"/>
              <a:gd name="connsiteY7" fmla="*/ 552734 h 552734"/>
              <a:gd name="connsiteX8" fmla="*/ 13648 w 211540"/>
              <a:gd name="connsiteY8" fmla="*/ 545910 h 55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540" h="552734">
                <a:moveTo>
                  <a:pt x="47767" y="0"/>
                </a:moveTo>
                <a:lnTo>
                  <a:pt x="143302" y="34119"/>
                </a:lnTo>
                <a:lnTo>
                  <a:pt x="0" y="150125"/>
                </a:lnTo>
                <a:lnTo>
                  <a:pt x="95534" y="211540"/>
                </a:lnTo>
                <a:lnTo>
                  <a:pt x="156949" y="279779"/>
                </a:lnTo>
                <a:lnTo>
                  <a:pt x="143302" y="327546"/>
                </a:lnTo>
                <a:lnTo>
                  <a:pt x="211540" y="504967"/>
                </a:lnTo>
                <a:lnTo>
                  <a:pt x="163773" y="552734"/>
                </a:lnTo>
                <a:lnTo>
                  <a:pt x="13648" y="545910"/>
                </a:lnTo>
              </a:path>
            </a:pathLst>
          </a:cu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Rectangle 8"/>
          <p:cNvSpPr>
            <a:spLocks noChangeAspect="1" noChangeArrowheads="1"/>
          </p:cNvSpPr>
          <p:nvPr/>
        </p:nvSpPr>
        <p:spPr bwMode="auto">
          <a:xfrm>
            <a:off x="2043103" y="3825868"/>
            <a:ext cx="128777" cy="448231"/>
          </a:xfrm>
          <a:prstGeom prst="rect">
            <a:avLst/>
          </a:prstGeom>
          <a:solidFill>
            <a:srgbClr val="FF99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ectangle 11"/>
          <p:cNvSpPr>
            <a:spLocks noChangeAspect="1" noChangeArrowheads="1"/>
          </p:cNvSpPr>
          <p:nvPr/>
        </p:nvSpPr>
        <p:spPr bwMode="auto">
          <a:xfrm>
            <a:off x="1846263" y="4104571"/>
            <a:ext cx="280326" cy="524346"/>
          </a:xfrm>
          <a:prstGeom prst="rec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ctangle 12"/>
          <p:cNvSpPr>
            <a:spLocks noChangeAspect="1" noChangeArrowheads="1"/>
          </p:cNvSpPr>
          <p:nvPr/>
        </p:nvSpPr>
        <p:spPr bwMode="auto">
          <a:xfrm>
            <a:off x="2055066" y="4641602"/>
            <a:ext cx="116814" cy="600461"/>
          </a:xfrm>
          <a:prstGeom prst="rect">
            <a:avLst/>
          </a:prstGeom>
          <a:solidFill>
            <a:srgbClr val="0099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Rectangle 13"/>
          <p:cNvSpPr>
            <a:spLocks noChangeAspect="1" noChangeArrowheads="1"/>
          </p:cNvSpPr>
          <p:nvPr/>
        </p:nvSpPr>
        <p:spPr bwMode="auto">
          <a:xfrm>
            <a:off x="2048055" y="2855383"/>
            <a:ext cx="123825" cy="1016273"/>
          </a:xfrm>
          <a:prstGeom prst="rect">
            <a:avLst/>
          </a:prstGeom>
          <a:solidFill>
            <a:srgbClr val="0099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Freeform 40"/>
          <p:cNvSpPr/>
          <p:nvPr/>
        </p:nvSpPr>
        <p:spPr bwMode="auto">
          <a:xfrm>
            <a:off x="1571625" y="1601925"/>
            <a:ext cx="552450" cy="542925"/>
          </a:xfrm>
          <a:custGeom>
            <a:avLst/>
            <a:gdLst>
              <a:gd name="connsiteX0" fmla="*/ 552450 w 552450"/>
              <a:gd name="connsiteY0" fmla="*/ 0 h 542925"/>
              <a:gd name="connsiteX1" fmla="*/ 0 w 552450"/>
              <a:gd name="connsiteY1" fmla="*/ 0 h 542925"/>
              <a:gd name="connsiteX2" fmla="*/ 133350 w 552450"/>
              <a:gd name="connsiteY2" fmla="*/ 104775 h 542925"/>
              <a:gd name="connsiteX3" fmla="*/ 38100 w 552450"/>
              <a:gd name="connsiteY3" fmla="*/ 228600 h 542925"/>
              <a:gd name="connsiteX4" fmla="*/ 133350 w 552450"/>
              <a:gd name="connsiteY4" fmla="*/ 295275 h 542925"/>
              <a:gd name="connsiteX5" fmla="*/ 57150 w 552450"/>
              <a:gd name="connsiteY5" fmla="*/ 361950 h 542925"/>
              <a:gd name="connsiteX6" fmla="*/ 219075 w 552450"/>
              <a:gd name="connsiteY6" fmla="*/ 419100 h 542925"/>
              <a:gd name="connsiteX7" fmla="*/ 333375 w 552450"/>
              <a:gd name="connsiteY7" fmla="*/ 476250 h 542925"/>
              <a:gd name="connsiteX8" fmla="*/ 361950 w 552450"/>
              <a:gd name="connsiteY8" fmla="*/ 542925 h 542925"/>
              <a:gd name="connsiteX9" fmla="*/ 533400 w 552450"/>
              <a:gd name="connsiteY9" fmla="*/ 52387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2450" h="542925">
                <a:moveTo>
                  <a:pt x="552450" y="0"/>
                </a:moveTo>
                <a:lnTo>
                  <a:pt x="0" y="0"/>
                </a:lnTo>
                <a:lnTo>
                  <a:pt x="133350" y="104775"/>
                </a:lnTo>
                <a:lnTo>
                  <a:pt x="38100" y="228600"/>
                </a:lnTo>
                <a:lnTo>
                  <a:pt x="133350" y="295275"/>
                </a:lnTo>
                <a:lnTo>
                  <a:pt x="57150" y="361950"/>
                </a:lnTo>
                <a:lnTo>
                  <a:pt x="219075" y="419100"/>
                </a:lnTo>
                <a:lnTo>
                  <a:pt x="333375" y="476250"/>
                </a:lnTo>
                <a:lnTo>
                  <a:pt x="361950" y="542925"/>
                </a:lnTo>
                <a:lnTo>
                  <a:pt x="533400" y="523875"/>
                </a:lnTo>
              </a:path>
            </a:pathLst>
          </a:custGeom>
          <a:solidFill>
            <a:srgbClr val="0099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1314450" y="2878275"/>
            <a:ext cx="828675" cy="990600"/>
          </a:xfrm>
          <a:custGeom>
            <a:avLst/>
            <a:gdLst>
              <a:gd name="connsiteX0" fmla="*/ 800100 w 828675"/>
              <a:gd name="connsiteY0" fmla="*/ 0 h 990600"/>
              <a:gd name="connsiteX1" fmla="*/ 76200 w 828675"/>
              <a:gd name="connsiteY1" fmla="*/ 0 h 990600"/>
              <a:gd name="connsiteX2" fmla="*/ 0 w 828675"/>
              <a:gd name="connsiteY2" fmla="*/ 66675 h 990600"/>
              <a:gd name="connsiteX3" fmla="*/ 180975 w 828675"/>
              <a:gd name="connsiteY3" fmla="*/ 190500 h 990600"/>
              <a:gd name="connsiteX4" fmla="*/ 104775 w 828675"/>
              <a:gd name="connsiteY4" fmla="*/ 266700 h 990600"/>
              <a:gd name="connsiteX5" fmla="*/ 571500 w 828675"/>
              <a:gd name="connsiteY5" fmla="*/ 438150 h 990600"/>
              <a:gd name="connsiteX6" fmla="*/ 447675 w 828675"/>
              <a:gd name="connsiteY6" fmla="*/ 571500 h 990600"/>
              <a:gd name="connsiteX7" fmla="*/ 552450 w 828675"/>
              <a:gd name="connsiteY7" fmla="*/ 723900 h 990600"/>
              <a:gd name="connsiteX8" fmla="*/ 638175 w 828675"/>
              <a:gd name="connsiteY8" fmla="*/ 828675 h 990600"/>
              <a:gd name="connsiteX9" fmla="*/ 666750 w 828675"/>
              <a:gd name="connsiteY9" fmla="*/ 914400 h 990600"/>
              <a:gd name="connsiteX10" fmla="*/ 638175 w 828675"/>
              <a:gd name="connsiteY10" fmla="*/ 990600 h 990600"/>
              <a:gd name="connsiteX11" fmla="*/ 828675 w 828675"/>
              <a:gd name="connsiteY11" fmla="*/ 981075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5" h="990600">
                <a:moveTo>
                  <a:pt x="800100" y="0"/>
                </a:moveTo>
                <a:lnTo>
                  <a:pt x="76200" y="0"/>
                </a:lnTo>
                <a:lnTo>
                  <a:pt x="0" y="66675"/>
                </a:lnTo>
                <a:lnTo>
                  <a:pt x="180975" y="190500"/>
                </a:lnTo>
                <a:lnTo>
                  <a:pt x="104775" y="266700"/>
                </a:lnTo>
                <a:lnTo>
                  <a:pt x="571500" y="438150"/>
                </a:lnTo>
                <a:lnTo>
                  <a:pt x="447675" y="571500"/>
                </a:lnTo>
                <a:lnTo>
                  <a:pt x="552450" y="723900"/>
                </a:lnTo>
                <a:lnTo>
                  <a:pt x="638175" y="828675"/>
                </a:lnTo>
                <a:lnTo>
                  <a:pt x="666750" y="914400"/>
                </a:lnTo>
                <a:lnTo>
                  <a:pt x="638175" y="990600"/>
                </a:lnTo>
                <a:lnTo>
                  <a:pt x="828675" y="981075"/>
                </a:lnTo>
              </a:path>
            </a:pathLst>
          </a:custGeom>
          <a:solidFill>
            <a:srgbClr val="0099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Freeform 42"/>
          <p:cNvSpPr/>
          <p:nvPr/>
        </p:nvSpPr>
        <p:spPr bwMode="auto">
          <a:xfrm>
            <a:off x="1514475" y="4621350"/>
            <a:ext cx="609600" cy="638175"/>
          </a:xfrm>
          <a:custGeom>
            <a:avLst/>
            <a:gdLst>
              <a:gd name="connsiteX0" fmla="*/ 666750 w 676275"/>
              <a:gd name="connsiteY0" fmla="*/ 0 h 638175"/>
              <a:gd name="connsiteX1" fmla="*/ 95250 w 676275"/>
              <a:gd name="connsiteY1" fmla="*/ 0 h 638175"/>
              <a:gd name="connsiteX2" fmla="*/ 95250 w 676275"/>
              <a:gd name="connsiteY2" fmla="*/ 0 h 638175"/>
              <a:gd name="connsiteX3" fmla="*/ 0 w 676275"/>
              <a:gd name="connsiteY3" fmla="*/ 57150 h 638175"/>
              <a:gd name="connsiteX4" fmla="*/ 161925 w 676275"/>
              <a:gd name="connsiteY4" fmla="*/ 142875 h 638175"/>
              <a:gd name="connsiteX5" fmla="*/ 342900 w 676275"/>
              <a:gd name="connsiteY5" fmla="*/ 228600 h 638175"/>
              <a:gd name="connsiteX6" fmla="*/ 447675 w 676275"/>
              <a:gd name="connsiteY6" fmla="*/ 257175 h 638175"/>
              <a:gd name="connsiteX7" fmla="*/ 514350 w 676275"/>
              <a:gd name="connsiteY7" fmla="*/ 400050 h 638175"/>
              <a:gd name="connsiteX8" fmla="*/ 514350 w 676275"/>
              <a:gd name="connsiteY8" fmla="*/ 400050 h 638175"/>
              <a:gd name="connsiteX9" fmla="*/ 438150 w 676275"/>
              <a:gd name="connsiteY9" fmla="*/ 476250 h 638175"/>
              <a:gd name="connsiteX10" fmla="*/ 571500 w 676275"/>
              <a:gd name="connsiteY10" fmla="*/ 638175 h 638175"/>
              <a:gd name="connsiteX11" fmla="*/ 676275 w 676275"/>
              <a:gd name="connsiteY11" fmla="*/ 619125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6275" h="638175">
                <a:moveTo>
                  <a:pt x="666750" y="0"/>
                </a:moveTo>
                <a:lnTo>
                  <a:pt x="95250" y="0"/>
                </a:lnTo>
                <a:lnTo>
                  <a:pt x="95250" y="0"/>
                </a:lnTo>
                <a:lnTo>
                  <a:pt x="0" y="57150"/>
                </a:lnTo>
                <a:lnTo>
                  <a:pt x="161925" y="142875"/>
                </a:lnTo>
                <a:lnTo>
                  <a:pt x="342900" y="228600"/>
                </a:lnTo>
                <a:lnTo>
                  <a:pt x="447675" y="257175"/>
                </a:lnTo>
                <a:lnTo>
                  <a:pt x="514350" y="400050"/>
                </a:lnTo>
                <a:lnTo>
                  <a:pt x="514350" y="400050"/>
                </a:lnTo>
                <a:lnTo>
                  <a:pt x="438150" y="476250"/>
                </a:lnTo>
                <a:lnTo>
                  <a:pt x="571500" y="638175"/>
                </a:lnTo>
                <a:lnTo>
                  <a:pt x="676275" y="619125"/>
                </a:lnTo>
              </a:path>
            </a:pathLst>
          </a:custGeom>
          <a:solidFill>
            <a:srgbClr val="0099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Freeform 43"/>
          <p:cNvSpPr/>
          <p:nvPr/>
        </p:nvSpPr>
        <p:spPr bwMode="auto">
          <a:xfrm>
            <a:off x="704850" y="2144850"/>
            <a:ext cx="1419225" cy="733425"/>
          </a:xfrm>
          <a:custGeom>
            <a:avLst/>
            <a:gdLst>
              <a:gd name="connsiteX0" fmla="*/ 1409700 w 1419225"/>
              <a:gd name="connsiteY0" fmla="*/ 0 h 714375"/>
              <a:gd name="connsiteX1" fmla="*/ 0 w 1419225"/>
              <a:gd name="connsiteY1" fmla="*/ 19050 h 714375"/>
              <a:gd name="connsiteX2" fmla="*/ 190500 w 1419225"/>
              <a:gd name="connsiteY2" fmla="*/ 123825 h 714375"/>
              <a:gd name="connsiteX3" fmla="*/ 9525 w 1419225"/>
              <a:gd name="connsiteY3" fmla="*/ 190500 h 714375"/>
              <a:gd name="connsiteX4" fmla="*/ 114300 w 1419225"/>
              <a:gd name="connsiteY4" fmla="*/ 342900 h 714375"/>
              <a:gd name="connsiteX5" fmla="*/ 285750 w 1419225"/>
              <a:gd name="connsiteY5" fmla="*/ 371475 h 714375"/>
              <a:gd name="connsiteX6" fmla="*/ 190500 w 1419225"/>
              <a:gd name="connsiteY6" fmla="*/ 419100 h 714375"/>
              <a:gd name="connsiteX7" fmla="*/ 276225 w 1419225"/>
              <a:gd name="connsiteY7" fmla="*/ 638175 h 714375"/>
              <a:gd name="connsiteX8" fmla="*/ 361950 w 1419225"/>
              <a:gd name="connsiteY8" fmla="*/ 676275 h 714375"/>
              <a:gd name="connsiteX9" fmla="*/ 571500 w 1419225"/>
              <a:gd name="connsiteY9" fmla="*/ 714375 h 714375"/>
              <a:gd name="connsiteX10" fmla="*/ 714375 w 1419225"/>
              <a:gd name="connsiteY10" fmla="*/ 714375 h 714375"/>
              <a:gd name="connsiteX11" fmla="*/ 1419225 w 1419225"/>
              <a:gd name="connsiteY11" fmla="*/ 704850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19225" h="714375">
                <a:moveTo>
                  <a:pt x="1409700" y="0"/>
                </a:moveTo>
                <a:lnTo>
                  <a:pt x="0" y="19050"/>
                </a:lnTo>
                <a:lnTo>
                  <a:pt x="190500" y="123825"/>
                </a:lnTo>
                <a:lnTo>
                  <a:pt x="9525" y="190500"/>
                </a:lnTo>
                <a:lnTo>
                  <a:pt x="114300" y="342900"/>
                </a:lnTo>
                <a:lnTo>
                  <a:pt x="285750" y="371475"/>
                </a:lnTo>
                <a:lnTo>
                  <a:pt x="190500" y="419100"/>
                </a:lnTo>
                <a:lnTo>
                  <a:pt x="276225" y="638175"/>
                </a:lnTo>
                <a:lnTo>
                  <a:pt x="361950" y="676275"/>
                </a:lnTo>
                <a:lnTo>
                  <a:pt x="571500" y="714375"/>
                </a:lnTo>
                <a:lnTo>
                  <a:pt x="714375" y="714375"/>
                </a:lnTo>
                <a:lnTo>
                  <a:pt x="1419225" y="704850"/>
                </a:lnTo>
              </a:path>
            </a:pathLst>
          </a:custGeom>
          <a:solidFill>
            <a:srgbClr val="FAFD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Freeform 44"/>
          <p:cNvSpPr/>
          <p:nvPr/>
        </p:nvSpPr>
        <p:spPr bwMode="auto">
          <a:xfrm>
            <a:off x="981075" y="3859350"/>
            <a:ext cx="1152525" cy="266700"/>
          </a:xfrm>
          <a:custGeom>
            <a:avLst/>
            <a:gdLst>
              <a:gd name="connsiteX0" fmla="*/ 1133475 w 1152525"/>
              <a:gd name="connsiteY0" fmla="*/ 0 h 266700"/>
              <a:gd name="connsiteX1" fmla="*/ 19050 w 1152525"/>
              <a:gd name="connsiteY1" fmla="*/ 19050 h 266700"/>
              <a:gd name="connsiteX2" fmla="*/ 0 w 1152525"/>
              <a:gd name="connsiteY2" fmla="*/ 114300 h 266700"/>
              <a:gd name="connsiteX3" fmla="*/ 104775 w 1152525"/>
              <a:gd name="connsiteY3" fmla="*/ 257175 h 266700"/>
              <a:gd name="connsiteX4" fmla="*/ 1152525 w 1152525"/>
              <a:gd name="connsiteY4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525" h="266700">
                <a:moveTo>
                  <a:pt x="1133475" y="0"/>
                </a:moveTo>
                <a:lnTo>
                  <a:pt x="19050" y="19050"/>
                </a:lnTo>
                <a:lnTo>
                  <a:pt x="0" y="114300"/>
                </a:lnTo>
                <a:lnTo>
                  <a:pt x="104775" y="257175"/>
                </a:lnTo>
                <a:lnTo>
                  <a:pt x="1152525" y="266700"/>
                </a:lnTo>
              </a:path>
            </a:pathLst>
          </a:custGeom>
          <a:solidFill>
            <a:srgbClr val="FF99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Freeform 45"/>
          <p:cNvSpPr/>
          <p:nvPr/>
        </p:nvSpPr>
        <p:spPr bwMode="auto">
          <a:xfrm>
            <a:off x="1000125" y="4116525"/>
            <a:ext cx="1152525" cy="514350"/>
          </a:xfrm>
          <a:custGeom>
            <a:avLst/>
            <a:gdLst>
              <a:gd name="connsiteX0" fmla="*/ 1123950 w 1152525"/>
              <a:gd name="connsiteY0" fmla="*/ 0 h 514350"/>
              <a:gd name="connsiteX1" fmla="*/ 85725 w 1152525"/>
              <a:gd name="connsiteY1" fmla="*/ 0 h 514350"/>
              <a:gd name="connsiteX2" fmla="*/ 0 w 1152525"/>
              <a:gd name="connsiteY2" fmla="*/ 133350 h 514350"/>
              <a:gd name="connsiteX3" fmla="*/ 295275 w 1152525"/>
              <a:gd name="connsiteY3" fmla="*/ 209550 h 514350"/>
              <a:gd name="connsiteX4" fmla="*/ 285750 w 1152525"/>
              <a:gd name="connsiteY4" fmla="*/ 352425 h 514350"/>
              <a:gd name="connsiteX5" fmla="*/ 581025 w 1152525"/>
              <a:gd name="connsiteY5" fmla="*/ 419100 h 514350"/>
              <a:gd name="connsiteX6" fmla="*/ 561975 w 1152525"/>
              <a:gd name="connsiteY6" fmla="*/ 514350 h 514350"/>
              <a:gd name="connsiteX7" fmla="*/ 1152525 w 1152525"/>
              <a:gd name="connsiteY7" fmla="*/ 504825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2525" h="514350">
                <a:moveTo>
                  <a:pt x="1123950" y="0"/>
                </a:moveTo>
                <a:lnTo>
                  <a:pt x="85725" y="0"/>
                </a:lnTo>
                <a:lnTo>
                  <a:pt x="0" y="133350"/>
                </a:lnTo>
                <a:lnTo>
                  <a:pt x="295275" y="209550"/>
                </a:lnTo>
                <a:lnTo>
                  <a:pt x="285750" y="352425"/>
                </a:lnTo>
                <a:lnTo>
                  <a:pt x="581025" y="419100"/>
                </a:lnTo>
                <a:lnTo>
                  <a:pt x="561975" y="514350"/>
                </a:lnTo>
                <a:lnTo>
                  <a:pt x="1152525" y="504825"/>
                </a:lnTo>
              </a:path>
            </a:pathLst>
          </a:custGeom>
          <a:solidFill>
            <a:srgbClr val="FAFD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4628000" y="1440000"/>
            <a:ext cx="1135063" cy="3933825"/>
            <a:chOff x="4676775" y="1647825"/>
            <a:chExt cx="1135063" cy="3933825"/>
          </a:xfrm>
        </p:grpSpPr>
        <p:grpSp>
          <p:nvGrpSpPr>
            <p:cNvPr id="58" name="Group 57"/>
            <p:cNvGrpSpPr/>
            <p:nvPr/>
          </p:nvGrpSpPr>
          <p:grpSpPr>
            <a:xfrm>
              <a:off x="4676775" y="2076450"/>
              <a:ext cx="1044575" cy="1333500"/>
              <a:chOff x="4676775" y="2076450"/>
              <a:chExt cx="1044575" cy="1171575"/>
            </a:xfrm>
          </p:grpSpPr>
          <p:sp>
            <p:nvSpPr>
              <p:cNvPr id="51" name="Freeform 50"/>
              <p:cNvSpPr/>
              <p:nvPr/>
            </p:nvSpPr>
            <p:spPr bwMode="auto">
              <a:xfrm>
                <a:off x="5181600" y="2076450"/>
                <a:ext cx="539750" cy="581025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Freeform 51"/>
              <p:cNvSpPr/>
              <p:nvPr/>
            </p:nvSpPr>
            <p:spPr bwMode="auto">
              <a:xfrm flipH="1">
                <a:off x="4676775" y="2667000"/>
                <a:ext cx="539750" cy="581025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4686300" y="3867150"/>
              <a:ext cx="1125538" cy="1352550"/>
              <a:chOff x="4686300" y="3867150"/>
              <a:chExt cx="1125538" cy="1352550"/>
            </a:xfrm>
          </p:grpSpPr>
          <p:sp>
            <p:nvSpPr>
              <p:cNvPr id="61" name="Freeform 60"/>
              <p:cNvSpPr/>
              <p:nvPr/>
            </p:nvSpPr>
            <p:spPr bwMode="auto">
              <a:xfrm flipH="1">
                <a:off x="4686300" y="4558371"/>
                <a:ext cx="539750" cy="661329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2" name="Freeform 61"/>
              <p:cNvSpPr/>
              <p:nvPr/>
            </p:nvSpPr>
            <p:spPr bwMode="auto">
              <a:xfrm>
                <a:off x="5153025" y="3867150"/>
                <a:ext cx="658813" cy="733425"/>
              </a:xfrm>
              <a:custGeom>
                <a:avLst/>
                <a:gdLst>
                  <a:gd name="connsiteX0" fmla="*/ 19050 w 658813"/>
                  <a:gd name="connsiteY0" fmla="*/ 0 h 838200"/>
                  <a:gd name="connsiteX1" fmla="*/ 247650 w 658813"/>
                  <a:gd name="connsiteY1" fmla="*/ 95250 h 838200"/>
                  <a:gd name="connsiteX2" fmla="*/ 523875 w 658813"/>
                  <a:gd name="connsiteY2" fmla="*/ 228600 h 838200"/>
                  <a:gd name="connsiteX3" fmla="*/ 419100 w 658813"/>
                  <a:gd name="connsiteY3" fmla="*/ 381000 h 838200"/>
                  <a:gd name="connsiteX4" fmla="*/ 581025 w 658813"/>
                  <a:gd name="connsiteY4" fmla="*/ 476250 h 838200"/>
                  <a:gd name="connsiteX5" fmla="*/ 561975 w 658813"/>
                  <a:gd name="connsiteY5" fmla="*/ 657225 h 838200"/>
                  <a:gd name="connsiteX6" fmla="*/ 0 w 658813"/>
                  <a:gd name="connsiteY6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813" h="838200">
                    <a:moveTo>
                      <a:pt x="19050" y="0"/>
                    </a:moveTo>
                    <a:cubicBezTo>
                      <a:pt x="91281" y="28575"/>
                      <a:pt x="163513" y="57150"/>
                      <a:pt x="247650" y="95250"/>
                    </a:cubicBezTo>
                    <a:cubicBezTo>
                      <a:pt x="331788" y="133350"/>
                      <a:pt x="495300" y="180975"/>
                      <a:pt x="523875" y="228600"/>
                    </a:cubicBezTo>
                    <a:cubicBezTo>
                      <a:pt x="552450" y="276225"/>
                      <a:pt x="409575" y="339725"/>
                      <a:pt x="419100" y="381000"/>
                    </a:cubicBezTo>
                    <a:cubicBezTo>
                      <a:pt x="428625" y="422275"/>
                      <a:pt x="557213" y="430213"/>
                      <a:pt x="581025" y="476250"/>
                    </a:cubicBezTo>
                    <a:cubicBezTo>
                      <a:pt x="604838" y="522288"/>
                      <a:pt x="658813" y="596900"/>
                      <a:pt x="561975" y="657225"/>
                    </a:cubicBezTo>
                    <a:cubicBezTo>
                      <a:pt x="465138" y="717550"/>
                      <a:pt x="232569" y="777875"/>
                      <a:pt x="0" y="83820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64" name="Freeform 63"/>
            <p:cNvSpPr/>
            <p:nvPr/>
          </p:nvSpPr>
          <p:spPr bwMode="auto">
            <a:xfrm>
              <a:off x="5176299" y="3399183"/>
              <a:ext cx="202758" cy="310100"/>
            </a:xfrm>
            <a:custGeom>
              <a:avLst/>
              <a:gdLst>
                <a:gd name="connsiteX0" fmla="*/ 15903 w 202758"/>
                <a:gd name="connsiteY0" fmla="*/ 0 h 310100"/>
                <a:gd name="connsiteX1" fmla="*/ 166978 w 202758"/>
                <a:gd name="connsiteY1" fmla="*/ 83488 h 310100"/>
                <a:gd name="connsiteX2" fmla="*/ 202758 w 202758"/>
                <a:gd name="connsiteY2" fmla="*/ 139147 h 310100"/>
                <a:gd name="connsiteX3" fmla="*/ 182880 w 202758"/>
                <a:gd name="connsiteY3" fmla="*/ 206734 h 310100"/>
                <a:gd name="connsiteX4" fmla="*/ 0 w 202758"/>
                <a:gd name="connsiteY4" fmla="*/ 310100 h 3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8" h="310100">
                  <a:moveTo>
                    <a:pt x="15903" y="0"/>
                  </a:moveTo>
                  <a:lnTo>
                    <a:pt x="166978" y="83488"/>
                  </a:lnTo>
                  <a:lnTo>
                    <a:pt x="202758" y="139147"/>
                  </a:lnTo>
                  <a:lnTo>
                    <a:pt x="182880" y="206734"/>
                  </a:lnTo>
                  <a:lnTo>
                    <a:pt x="0" y="31010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5110163" y="3390900"/>
              <a:ext cx="282575" cy="501263"/>
            </a:xfrm>
            <a:custGeom>
              <a:avLst/>
              <a:gdLst>
                <a:gd name="connsiteX0" fmla="*/ 33337 w 282575"/>
                <a:gd name="connsiteY0" fmla="*/ 0 h 485775"/>
                <a:gd name="connsiteX1" fmla="*/ 261937 w 282575"/>
                <a:gd name="connsiteY1" fmla="*/ 123825 h 485775"/>
                <a:gd name="connsiteX2" fmla="*/ 157162 w 282575"/>
                <a:gd name="connsiteY2" fmla="*/ 266700 h 485775"/>
                <a:gd name="connsiteX3" fmla="*/ 4762 w 282575"/>
                <a:gd name="connsiteY3" fmla="*/ 400050 h 485775"/>
                <a:gd name="connsiteX4" fmla="*/ 128587 w 282575"/>
                <a:gd name="connsiteY4" fmla="*/ 48577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75" h="485775">
                  <a:moveTo>
                    <a:pt x="33337" y="0"/>
                  </a:moveTo>
                  <a:cubicBezTo>
                    <a:pt x="137318" y="39687"/>
                    <a:pt x="241300" y="79375"/>
                    <a:pt x="261937" y="123825"/>
                  </a:cubicBezTo>
                  <a:cubicBezTo>
                    <a:pt x="282575" y="168275"/>
                    <a:pt x="200024" y="220663"/>
                    <a:pt x="157162" y="266700"/>
                  </a:cubicBezTo>
                  <a:cubicBezTo>
                    <a:pt x="114300" y="312737"/>
                    <a:pt x="9525" y="363538"/>
                    <a:pt x="4762" y="400050"/>
                  </a:cubicBezTo>
                  <a:cubicBezTo>
                    <a:pt x="0" y="436563"/>
                    <a:pt x="64293" y="461169"/>
                    <a:pt x="128587" y="485775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49" name="Straight Connector 48"/>
            <p:cNvCxnSpPr/>
            <p:nvPr/>
          </p:nvCxnSpPr>
          <p:spPr bwMode="auto">
            <a:xfrm>
              <a:off x="5181600" y="1647825"/>
              <a:ext cx="0" cy="39338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5" name="Rectangle 8"/>
          <p:cNvSpPr>
            <a:spLocks noChangeAspect="1" noChangeArrowheads="1"/>
          </p:cNvSpPr>
          <p:nvPr/>
        </p:nvSpPr>
        <p:spPr bwMode="auto">
          <a:xfrm>
            <a:off x="2043103" y="4138613"/>
            <a:ext cx="128777" cy="463913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6" name="Rectangle 10"/>
          <p:cNvSpPr>
            <a:spLocks noChangeAspect="1" noChangeArrowheads="1"/>
          </p:cNvSpPr>
          <p:nvPr/>
        </p:nvSpPr>
        <p:spPr bwMode="auto">
          <a:xfrm>
            <a:off x="2015868" y="2145348"/>
            <a:ext cx="156012" cy="709874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0" name="Group 26"/>
          <p:cNvGrpSpPr>
            <a:grpSpLocks/>
          </p:cNvGrpSpPr>
          <p:nvPr/>
        </p:nvGrpSpPr>
        <p:grpSpPr bwMode="auto">
          <a:xfrm>
            <a:off x="1932170" y="2150489"/>
            <a:ext cx="5754505" cy="1711325"/>
            <a:chOff x="2163" y="2141"/>
            <a:chExt cx="1884" cy="1078"/>
          </a:xfrm>
        </p:grpSpPr>
        <p:sp>
          <p:nvSpPr>
            <p:cNvPr id="21" name="Line 16"/>
            <p:cNvSpPr>
              <a:spLocks noChangeAspect="1" noChangeShapeType="1"/>
            </p:cNvSpPr>
            <p:nvPr/>
          </p:nvSpPr>
          <p:spPr bwMode="auto">
            <a:xfrm>
              <a:off x="2166" y="3219"/>
              <a:ext cx="1881" cy="0"/>
            </a:xfrm>
            <a:prstGeom prst="line">
              <a:avLst/>
            </a:prstGeom>
            <a:noFill/>
            <a:ln w="38100">
              <a:solidFill>
                <a:srgbClr val="7030A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Line 17"/>
            <p:cNvSpPr>
              <a:spLocks noChangeAspect="1" noChangeShapeType="1"/>
            </p:cNvSpPr>
            <p:nvPr/>
          </p:nvSpPr>
          <p:spPr bwMode="auto">
            <a:xfrm>
              <a:off x="2163" y="2141"/>
              <a:ext cx="188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Rectangle 10"/>
          <p:cNvSpPr>
            <a:spLocks noChangeAspect="1" noChangeArrowheads="1"/>
          </p:cNvSpPr>
          <p:nvPr/>
        </p:nvSpPr>
        <p:spPr bwMode="auto">
          <a:xfrm>
            <a:off x="2015868" y="1628880"/>
            <a:ext cx="156012" cy="497565"/>
          </a:xfrm>
          <a:prstGeom prst="rect">
            <a:avLst/>
          </a:prstGeom>
          <a:solidFill>
            <a:srgbClr val="0099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 bwMode="auto">
          <a:xfrm>
            <a:off x="4267349" y="949030"/>
            <a:ext cx="1856364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algn="ctr">
              <a:lnSpc>
                <a:spcPct val="87000"/>
              </a:lnSpc>
              <a:spcBef>
                <a:spcPts val="0"/>
              </a:spcBef>
              <a:buFontTx/>
              <a:buNone/>
            </a:pPr>
            <a:r>
              <a:rPr lang="en-US" sz="1800" b="1" kern="0" dirty="0" smtClean="0"/>
              <a:t>Zero Phase Trace</a:t>
            </a:r>
            <a:endParaRPr lang="en-US" sz="1800" b="1" kern="0" dirty="0"/>
          </a:p>
        </p:txBody>
      </p:sp>
      <p:sp>
        <p:nvSpPr>
          <p:cNvPr id="82" name="Content Placeholder 2"/>
          <p:cNvSpPr txBox="1">
            <a:spLocks/>
          </p:cNvSpPr>
          <p:nvPr/>
        </p:nvSpPr>
        <p:spPr bwMode="auto">
          <a:xfrm>
            <a:off x="526622" y="5424045"/>
            <a:ext cx="809090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FontTx/>
              <a:buNone/>
            </a:pPr>
            <a:r>
              <a:rPr lang="en-US" sz="1800" b="1" kern="0" dirty="0" smtClean="0"/>
              <a:t>Zero Phase  – </a:t>
            </a:r>
            <a:r>
              <a:rPr lang="en-US" sz="1800" kern="0" dirty="0" smtClean="0"/>
              <a:t>used to identify and map major changes in impedance</a:t>
            </a:r>
            <a:endParaRPr lang="en-US" sz="1800" kern="0" dirty="0"/>
          </a:p>
        </p:txBody>
      </p:sp>
      <p:grpSp>
        <p:nvGrpSpPr>
          <p:cNvPr id="11" name="Group 10"/>
          <p:cNvGrpSpPr/>
          <p:nvPr/>
        </p:nvGrpSpPr>
        <p:grpSpPr>
          <a:xfrm>
            <a:off x="526622" y="949030"/>
            <a:ext cx="8188174" cy="5351312"/>
            <a:chOff x="526622" y="949030"/>
            <a:chExt cx="8188174" cy="5351312"/>
          </a:xfrm>
        </p:grpSpPr>
        <p:grpSp>
          <p:nvGrpSpPr>
            <p:cNvPr id="78" name="Group 77"/>
            <p:cNvGrpSpPr/>
            <p:nvPr/>
          </p:nvGrpSpPr>
          <p:grpSpPr>
            <a:xfrm>
              <a:off x="6811300" y="1449525"/>
              <a:ext cx="1160922" cy="3933825"/>
              <a:chOff x="6235280" y="1657350"/>
              <a:chExt cx="1160922" cy="3933825"/>
            </a:xfrm>
          </p:grpSpPr>
          <p:grpSp>
            <p:nvGrpSpPr>
              <p:cNvPr id="65" name="Group 64"/>
              <p:cNvGrpSpPr/>
              <p:nvPr/>
            </p:nvGrpSpPr>
            <p:grpSpPr>
              <a:xfrm flipH="1">
                <a:off x="6235280" y="1676759"/>
                <a:ext cx="1044575" cy="1333501"/>
                <a:chOff x="4676775" y="2076450"/>
                <a:chExt cx="1044575" cy="1171576"/>
              </a:xfrm>
            </p:grpSpPr>
            <p:sp>
              <p:nvSpPr>
                <p:cNvPr id="66" name="Freeform 65"/>
                <p:cNvSpPr/>
                <p:nvPr/>
              </p:nvSpPr>
              <p:spPr bwMode="auto">
                <a:xfrm>
                  <a:off x="5181600" y="2076450"/>
                  <a:ext cx="539750" cy="581025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66"/>
                <p:cNvSpPr/>
                <p:nvPr/>
              </p:nvSpPr>
              <p:spPr bwMode="auto">
                <a:xfrm flipH="1">
                  <a:off x="4676775" y="2667001"/>
                  <a:ext cx="539750" cy="581025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69" name="Group 68"/>
              <p:cNvGrpSpPr/>
              <p:nvPr/>
            </p:nvGrpSpPr>
            <p:grpSpPr>
              <a:xfrm flipV="1">
                <a:off x="6270664" y="3467453"/>
                <a:ext cx="1125538" cy="1352550"/>
                <a:chOff x="4686300" y="3867150"/>
                <a:chExt cx="1125538" cy="1352550"/>
              </a:xfrm>
            </p:grpSpPr>
            <p:sp>
              <p:nvSpPr>
                <p:cNvPr id="70" name="Freeform 69"/>
                <p:cNvSpPr/>
                <p:nvPr/>
              </p:nvSpPr>
              <p:spPr bwMode="auto">
                <a:xfrm flipH="1">
                  <a:off x="4686300" y="4558371"/>
                  <a:ext cx="539750" cy="661329"/>
                </a:xfrm>
                <a:custGeom>
                  <a:avLst/>
                  <a:gdLst>
                    <a:gd name="connsiteX0" fmla="*/ 0 w 539750"/>
                    <a:gd name="connsiteY0" fmla="*/ 0 h 581025"/>
                    <a:gd name="connsiteX1" fmla="*/ 219075 w 539750"/>
                    <a:gd name="connsiteY1" fmla="*/ 76200 h 581025"/>
                    <a:gd name="connsiteX2" fmla="*/ 466725 w 539750"/>
                    <a:gd name="connsiteY2" fmla="*/ 152400 h 581025"/>
                    <a:gd name="connsiteX3" fmla="*/ 514350 w 539750"/>
                    <a:gd name="connsiteY3" fmla="*/ 257175 h 581025"/>
                    <a:gd name="connsiteX4" fmla="*/ 457200 w 539750"/>
                    <a:gd name="connsiteY4" fmla="*/ 361950 h 581025"/>
                    <a:gd name="connsiteX5" fmla="*/ 19050 w 539750"/>
                    <a:gd name="connsiteY5" fmla="*/ 581025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9750" h="581025">
                      <a:moveTo>
                        <a:pt x="0" y="0"/>
                      </a:moveTo>
                      <a:cubicBezTo>
                        <a:pt x="70644" y="25400"/>
                        <a:pt x="141288" y="50800"/>
                        <a:pt x="219075" y="76200"/>
                      </a:cubicBezTo>
                      <a:cubicBezTo>
                        <a:pt x="296862" y="101600"/>
                        <a:pt x="417513" y="122238"/>
                        <a:pt x="466725" y="152400"/>
                      </a:cubicBezTo>
                      <a:cubicBezTo>
                        <a:pt x="515937" y="182562"/>
                        <a:pt x="515938" y="222250"/>
                        <a:pt x="514350" y="257175"/>
                      </a:cubicBezTo>
                      <a:cubicBezTo>
                        <a:pt x="512762" y="292100"/>
                        <a:pt x="539750" y="307975"/>
                        <a:pt x="457200" y="361950"/>
                      </a:cubicBezTo>
                      <a:cubicBezTo>
                        <a:pt x="374650" y="415925"/>
                        <a:pt x="196850" y="498475"/>
                        <a:pt x="19050" y="581025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71" name="Freeform 70"/>
                <p:cNvSpPr/>
                <p:nvPr/>
              </p:nvSpPr>
              <p:spPr bwMode="auto">
                <a:xfrm>
                  <a:off x="5153025" y="3867150"/>
                  <a:ext cx="658813" cy="733425"/>
                </a:xfrm>
                <a:custGeom>
                  <a:avLst/>
                  <a:gdLst>
                    <a:gd name="connsiteX0" fmla="*/ 19050 w 658813"/>
                    <a:gd name="connsiteY0" fmla="*/ 0 h 838200"/>
                    <a:gd name="connsiteX1" fmla="*/ 247650 w 658813"/>
                    <a:gd name="connsiteY1" fmla="*/ 95250 h 838200"/>
                    <a:gd name="connsiteX2" fmla="*/ 523875 w 658813"/>
                    <a:gd name="connsiteY2" fmla="*/ 228600 h 838200"/>
                    <a:gd name="connsiteX3" fmla="*/ 419100 w 658813"/>
                    <a:gd name="connsiteY3" fmla="*/ 381000 h 838200"/>
                    <a:gd name="connsiteX4" fmla="*/ 581025 w 658813"/>
                    <a:gd name="connsiteY4" fmla="*/ 476250 h 838200"/>
                    <a:gd name="connsiteX5" fmla="*/ 561975 w 658813"/>
                    <a:gd name="connsiteY5" fmla="*/ 657225 h 838200"/>
                    <a:gd name="connsiteX6" fmla="*/ 0 w 658813"/>
                    <a:gd name="connsiteY6" fmla="*/ 838200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8813" h="838200">
                      <a:moveTo>
                        <a:pt x="19050" y="0"/>
                      </a:moveTo>
                      <a:cubicBezTo>
                        <a:pt x="91281" y="28575"/>
                        <a:pt x="163513" y="57150"/>
                        <a:pt x="247650" y="95250"/>
                      </a:cubicBezTo>
                      <a:cubicBezTo>
                        <a:pt x="331788" y="133350"/>
                        <a:pt x="495300" y="180975"/>
                        <a:pt x="523875" y="228600"/>
                      </a:cubicBezTo>
                      <a:cubicBezTo>
                        <a:pt x="552450" y="276225"/>
                        <a:pt x="409575" y="339725"/>
                        <a:pt x="419100" y="381000"/>
                      </a:cubicBezTo>
                      <a:cubicBezTo>
                        <a:pt x="428625" y="422275"/>
                        <a:pt x="557213" y="430213"/>
                        <a:pt x="581025" y="476250"/>
                      </a:cubicBezTo>
                      <a:cubicBezTo>
                        <a:pt x="604838" y="522288"/>
                        <a:pt x="658813" y="596900"/>
                        <a:pt x="561975" y="657225"/>
                      </a:cubicBezTo>
                      <a:cubicBezTo>
                        <a:pt x="465138" y="717550"/>
                        <a:pt x="232569" y="777875"/>
                        <a:pt x="0" y="838200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73" name="Freeform 72"/>
              <p:cNvSpPr/>
              <p:nvPr/>
            </p:nvSpPr>
            <p:spPr bwMode="auto">
              <a:xfrm>
                <a:off x="6741994" y="3241343"/>
                <a:ext cx="163773" cy="245660"/>
              </a:xfrm>
              <a:custGeom>
                <a:avLst/>
                <a:gdLst>
                  <a:gd name="connsiteX0" fmla="*/ 0 w 163773"/>
                  <a:gd name="connsiteY0" fmla="*/ 0 h 245660"/>
                  <a:gd name="connsiteX1" fmla="*/ 88710 w 163773"/>
                  <a:gd name="connsiteY1" fmla="*/ 27296 h 245660"/>
                  <a:gd name="connsiteX2" fmla="*/ 163773 w 163773"/>
                  <a:gd name="connsiteY2" fmla="*/ 109182 h 245660"/>
                  <a:gd name="connsiteX3" fmla="*/ 75063 w 163773"/>
                  <a:gd name="connsiteY3" fmla="*/ 197893 h 245660"/>
                  <a:gd name="connsiteX4" fmla="*/ 0 w 163773"/>
                  <a:gd name="connsiteY4" fmla="*/ 245660 h 24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773" h="245660">
                    <a:moveTo>
                      <a:pt x="0" y="0"/>
                    </a:moveTo>
                    <a:lnTo>
                      <a:pt x="88710" y="27296"/>
                    </a:lnTo>
                    <a:lnTo>
                      <a:pt x="163773" y="109182"/>
                    </a:lnTo>
                    <a:lnTo>
                      <a:pt x="75063" y="197893"/>
                    </a:lnTo>
                    <a:lnTo>
                      <a:pt x="0" y="24566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 bwMode="auto">
              <a:xfrm>
                <a:off x="6570453" y="3016156"/>
                <a:ext cx="328491" cy="470848"/>
              </a:xfrm>
              <a:custGeom>
                <a:avLst/>
                <a:gdLst>
                  <a:gd name="connsiteX0" fmla="*/ 201283 w 395377"/>
                  <a:gd name="connsiteY0" fmla="*/ 0 h 569343"/>
                  <a:gd name="connsiteX1" fmla="*/ 89139 w 395377"/>
                  <a:gd name="connsiteY1" fmla="*/ 69011 h 569343"/>
                  <a:gd name="connsiteX2" fmla="*/ 28755 w 395377"/>
                  <a:gd name="connsiteY2" fmla="*/ 138023 h 569343"/>
                  <a:gd name="connsiteX3" fmla="*/ 37381 w 395377"/>
                  <a:gd name="connsiteY3" fmla="*/ 258792 h 569343"/>
                  <a:gd name="connsiteX4" fmla="*/ 253041 w 395377"/>
                  <a:gd name="connsiteY4" fmla="*/ 310551 h 569343"/>
                  <a:gd name="connsiteX5" fmla="*/ 391064 w 395377"/>
                  <a:gd name="connsiteY5" fmla="*/ 414068 h 569343"/>
                  <a:gd name="connsiteX6" fmla="*/ 227162 w 395377"/>
                  <a:gd name="connsiteY6" fmla="*/ 569343 h 56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377" h="569343">
                    <a:moveTo>
                      <a:pt x="201283" y="0"/>
                    </a:moveTo>
                    <a:cubicBezTo>
                      <a:pt x="159588" y="23003"/>
                      <a:pt x="117894" y="46007"/>
                      <a:pt x="89139" y="69011"/>
                    </a:cubicBezTo>
                    <a:cubicBezTo>
                      <a:pt x="60384" y="92015"/>
                      <a:pt x="37381" y="106393"/>
                      <a:pt x="28755" y="138023"/>
                    </a:cubicBezTo>
                    <a:cubicBezTo>
                      <a:pt x="20129" y="169653"/>
                      <a:pt x="0" y="230037"/>
                      <a:pt x="37381" y="258792"/>
                    </a:cubicBezTo>
                    <a:cubicBezTo>
                      <a:pt x="74762" y="287547"/>
                      <a:pt x="194094" y="284672"/>
                      <a:pt x="253041" y="310551"/>
                    </a:cubicBezTo>
                    <a:cubicBezTo>
                      <a:pt x="311988" y="336430"/>
                      <a:pt x="395377" y="370936"/>
                      <a:pt x="391064" y="414068"/>
                    </a:cubicBezTo>
                    <a:cubicBezTo>
                      <a:pt x="386751" y="457200"/>
                      <a:pt x="306956" y="513271"/>
                      <a:pt x="227162" y="569343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4" name="Freeform 73"/>
              <p:cNvSpPr/>
              <p:nvPr/>
            </p:nvSpPr>
            <p:spPr bwMode="auto">
              <a:xfrm>
                <a:off x="6502021" y="4810835"/>
                <a:ext cx="253621" cy="525439"/>
              </a:xfrm>
              <a:custGeom>
                <a:avLst/>
                <a:gdLst>
                  <a:gd name="connsiteX0" fmla="*/ 253621 w 253621"/>
                  <a:gd name="connsiteY0" fmla="*/ 0 h 525439"/>
                  <a:gd name="connsiteX1" fmla="*/ 62552 w 253621"/>
                  <a:gd name="connsiteY1" fmla="*/ 129654 h 525439"/>
                  <a:gd name="connsiteX2" fmla="*/ 1137 w 253621"/>
                  <a:gd name="connsiteY2" fmla="*/ 245660 h 525439"/>
                  <a:gd name="connsiteX3" fmla="*/ 55728 w 253621"/>
                  <a:gd name="connsiteY3" fmla="*/ 300251 h 525439"/>
                  <a:gd name="connsiteX4" fmla="*/ 158086 w 253621"/>
                  <a:gd name="connsiteY4" fmla="*/ 388961 h 525439"/>
                  <a:gd name="connsiteX5" fmla="*/ 219501 w 253621"/>
                  <a:gd name="connsiteY5" fmla="*/ 477672 h 525439"/>
                  <a:gd name="connsiteX6" fmla="*/ 253621 w 253621"/>
                  <a:gd name="connsiteY6" fmla="*/ 525439 h 52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621" h="525439">
                    <a:moveTo>
                      <a:pt x="253621" y="0"/>
                    </a:moveTo>
                    <a:cubicBezTo>
                      <a:pt x="179127" y="44355"/>
                      <a:pt x="104633" y="88711"/>
                      <a:pt x="62552" y="129654"/>
                    </a:cubicBezTo>
                    <a:cubicBezTo>
                      <a:pt x="20471" y="170597"/>
                      <a:pt x="2274" y="217227"/>
                      <a:pt x="1137" y="245660"/>
                    </a:cubicBezTo>
                    <a:cubicBezTo>
                      <a:pt x="0" y="274093"/>
                      <a:pt x="29570" y="276367"/>
                      <a:pt x="55728" y="300251"/>
                    </a:cubicBezTo>
                    <a:cubicBezTo>
                      <a:pt x="81886" y="324135"/>
                      <a:pt x="130791" y="359391"/>
                      <a:pt x="158086" y="388961"/>
                    </a:cubicBezTo>
                    <a:cubicBezTo>
                      <a:pt x="185381" y="418531"/>
                      <a:pt x="203579" y="454926"/>
                      <a:pt x="219501" y="477672"/>
                    </a:cubicBezTo>
                    <a:cubicBezTo>
                      <a:pt x="235423" y="500418"/>
                      <a:pt x="244522" y="512928"/>
                      <a:pt x="253621" y="525439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50" name="Straight Connector 49"/>
              <p:cNvCxnSpPr/>
              <p:nvPr/>
            </p:nvCxnSpPr>
            <p:spPr bwMode="auto">
              <a:xfrm>
                <a:off x="6743700" y="1657350"/>
                <a:ext cx="0" cy="3933825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1" name="Content Placeholder 2"/>
            <p:cNvSpPr txBox="1">
              <a:spLocks/>
            </p:cNvSpPr>
            <p:nvPr/>
          </p:nvSpPr>
          <p:spPr bwMode="auto">
            <a:xfrm>
              <a:off x="6068726" y="949030"/>
              <a:ext cx="2646070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6pPr>
              <a:lvl7pPr marL="29718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7pPr>
              <a:lvl8pPr marL="3429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8pPr>
              <a:lvl9pPr marL="3886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9pPr>
            </a:lstStyle>
            <a:p>
              <a:pPr marL="0" indent="0" algn="ctr">
                <a:lnSpc>
                  <a:spcPct val="87000"/>
                </a:lnSpc>
                <a:spcBef>
                  <a:spcPts val="0"/>
                </a:spcBef>
                <a:buFontTx/>
                <a:buNone/>
              </a:pPr>
              <a:r>
                <a:rPr lang="en-US" sz="1800" b="1" kern="0" dirty="0" smtClean="0"/>
                <a:t>Relative Impedance</a:t>
              </a:r>
            </a:p>
            <a:p>
              <a:pPr marL="0" indent="0" algn="ctr">
                <a:lnSpc>
                  <a:spcPct val="87000"/>
                </a:lnSpc>
                <a:spcBef>
                  <a:spcPts val="0"/>
                </a:spcBef>
                <a:buFontTx/>
                <a:buNone/>
              </a:pPr>
              <a:r>
                <a:rPr lang="en-US" sz="1800" b="1" kern="0" dirty="0" smtClean="0"/>
                <a:t>Trace</a:t>
              </a:r>
              <a:endParaRPr lang="en-US" sz="1800" b="1" kern="0" dirty="0"/>
            </a:p>
          </p:txBody>
        </p:sp>
        <p:sp>
          <p:nvSpPr>
            <p:cNvPr id="83" name="Content Placeholder 2"/>
            <p:cNvSpPr txBox="1">
              <a:spLocks/>
            </p:cNvSpPr>
            <p:nvPr/>
          </p:nvSpPr>
          <p:spPr bwMode="auto">
            <a:xfrm>
              <a:off x="526622" y="5881242"/>
              <a:ext cx="8090905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6pPr>
              <a:lvl7pPr marL="29718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7pPr>
              <a:lvl8pPr marL="3429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8pPr>
              <a:lvl9pPr marL="3886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bg1"/>
                  </a:solidFill>
                  <a:latin typeface="+mn-lt"/>
                </a:defRPr>
              </a:lvl9pPr>
            </a:lstStyle>
            <a:p>
              <a:pPr marL="0" indent="0">
                <a:lnSpc>
                  <a:spcPct val="80000"/>
                </a:lnSpc>
                <a:spcBef>
                  <a:spcPts val="0"/>
                </a:spcBef>
                <a:buNone/>
              </a:pPr>
              <a:r>
                <a:rPr lang="en-US" sz="1800" b="1" kern="0" dirty="0" smtClean="0"/>
                <a:t>Relative Impedance  – </a:t>
              </a:r>
              <a:r>
                <a:rPr lang="en-US" sz="1800" kern="0" dirty="0" smtClean="0"/>
                <a:t>used to quantify properties above/below major 			impedance boundaries</a:t>
              </a:r>
              <a:endParaRPr lang="en-US" sz="1800" kern="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373414" y="2208068"/>
            <a:ext cx="308098" cy="307777"/>
            <a:chOff x="-1338613" y="1719696"/>
            <a:chExt cx="308098" cy="307777"/>
          </a:xfrm>
        </p:grpSpPr>
        <p:sp>
          <p:nvSpPr>
            <p:cNvPr id="3" name="Oval 2"/>
            <p:cNvSpPr/>
            <p:nvPr/>
          </p:nvSpPr>
          <p:spPr bwMode="auto">
            <a:xfrm>
              <a:off x="-1324841" y="1733307"/>
              <a:ext cx="280554" cy="280554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-1338613" y="1719696"/>
              <a:ext cx="3080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endPara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525814" y="3960669"/>
            <a:ext cx="308098" cy="307777"/>
            <a:chOff x="-1338613" y="1719696"/>
            <a:chExt cx="308098" cy="307777"/>
          </a:xfrm>
        </p:grpSpPr>
        <p:sp>
          <p:nvSpPr>
            <p:cNvPr id="60" name="Oval 59"/>
            <p:cNvSpPr/>
            <p:nvPr/>
          </p:nvSpPr>
          <p:spPr bwMode="auto">
            <a:xfrm>
              <a:off x="-1324841" y="1733307"/>
              <a:ext cx="280554" cy="280554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-1338613" y="1719696"/>
              <a:ext cx="3080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</a:t>
              </a:r>
              <a:endPara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Forward Seismic Modeling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60363" y="1039090"/>
            <a:ext cx="411003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292100" indent="-292100">
              <a:buFontTx/>
              <a:buNone/>
            </a:pPr>
            <a:r>
              <a:rPr lang="en-US" sz="1800" b="1" kern="0" dirty="0" smtClean="0"/>
              <a:t>The Convolution Model</a:t>
            </a:r>
            <a:endParaRPr lang="en-US" sz="1800" b="1" kern="0" dirty="0"/>
          </a:p>
        </p:txBody>
      </p:sp>
      <p:grpSp>
        <p:nvGrpSpPr>
          <p:cNvPr id="3" name="Group 2"/>
          <p:cNvGrpSpPr/>
          <p:nvPr/>
        </p:nvGrpSpPr>
        <p:grpSpPr>
          <a:xfrm>
            <a:off x="711200" y="1623290"/>
            <a:ext cx="6057900" cy="1753394"/>
            <a:chOff x="711200" y="1727200"/>
            <a:chExt cx="6057900" cy="1753394"/>
          </a:xfrm>
        </p:grpSpPr>
        <p:sp>
          <p:nvSpPr>
            <p:cNvPr id="14" name="Rectangle 13"/>
            <p:cNvSpPr/>
            <p:nvPr/>
          </p:nvSpPr>
          <p:spPr bwMode="auto">
            <a:xfrm>
              <a:off x="711200" y="1727200"/>
              <a:ext cx="6057900" cy="1752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/>
            <a:srcRect l="80088" t="360" r="6048" b="55750"/>
            <a:stretch/>
          </p:blipFill>
          <p:spPr>
            <a:xfrm>
              <a:off x="5753100" y="1916906"/>
              <a:ext cx="596900" cy="155098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 cstate="print"/>
            <a:srcRect l="38200" t="2200" r="47198" b="55751"/>
            <a:stretch/>
          </p:blipFill>
          <p:spPr>
            <a:xfrm>
              <a:off x="2863850" y="1949450"/>
              <a:ext cx="628650" cy="148590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 cstate="print"/>
            <a:srcRect t="55391" r="74189"/>
            <a:stretch/>
          </p:blipFill>
          <p:spPr>
            <a:xfrm>
              <a:off x="869950" y="1904207"/>
              <a:ext cx="1111250" cy="157638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print"/>
            <a:srcRect l="6343" t="3999" r="82153" b="60063"/>
            <a:stretch/>
          </p:blipFill>
          <p:spPr>
            <a:xfrm>
              <a:off x="4375150" y="2057400"/>
              <a:ext cx="495300" cy="1270001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863600" y="1765300"/>
              <a:ext cx="102303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Blocked Logs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81300" y="1765300"/>
              <a:ext cx="81785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Refl. Coef.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ight Arrow 16"/>
            <p:cNvSpPr/>
            <p:nvPr/>
          </p:nvSpPr>
          <p:spPr bwMode="auto">
            <a:xfrm>
              <a:off x="2159000" y="2463800"/>
              <a:ext cx="444500" cy="190500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86400" y="1765300"/>
              <a:ext cx="10791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Modeled Trace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41800" y="1765300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Wavelet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46500" y="2349500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Arial Black" panose="020B0A04020102020204" pitchFamily="34" charset="0"/>
                </a:rPr>
                <a:t>*</a:t>
              </a:r>
              <a:endParaRPr lang="en-US" sz="2000" baseline="30000" dirty="0">
                <a:latin typeface="Arial Black" panose="020B0A04020102020204" pitchFamily="34" charset="0"/>
              </a:endParaRPr>
            </a:p>
          </p:txBody>
        </p:sp>
        <p:sp>
          <p:nvSpPr>
            <p:cNvPr id="26" name="Right Arrow 25"/>
            <p:cNvSpPr/>
            <p:nvPr/>
          </p:nvSpPr>
          <p:spPr bwMode="auto">
            <a:xfrm>
              <a:off x="5156200" y="2463800"/>
              <a:ext cx="444500" cy="190500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6845134" y="2015932"/>
            <a:ext cx="181936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6600">
                  <a:solidFill>
                    <a:schemeClr val="accent6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Unique Solution</a:t>
            </a:r>
            <a:endParaRPr lang="en-US" b="1" cap="none" spc="0" dirty="0">
              <a:ln w="6600">
                <a:solidFill>
                  <a:schemeClr val="accent6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Content Placeholder 2"/>
          <p:cNvSpPr>
            <a:spLocks noGrp="1"/>
          </p:cNvSpPr>
          <p:nvPr>
            <p:ph idx="1"/>
          </p:nvPr>
        </p:nvSpPr>
        <p:spPr>
          <a:xfrm>
            <a:off x="714625" y="3493530"/>
            <a:ext cx="7996237" cy="1513222"/>
          </a:xfrm>
        </p:spPr>
        <p:txBody>
          <a:bodyPr/>
          <a:lstStyle/>
          <a:p>
            <a:pPr>
              <a:tabLst>
                <a:tab pos="693738" algn="l"/>
              </a:tabLst>
            </a:pPr>
            <a:r>
              <a:rPr lang="en-US" sz="2400" dirty="0" smtClean="0"/>
              <a:t>Input is a sonic log and a density log</a:t>
            </a:r>
          </a:p>
          <a:p>
            <a:pPr>
              <a:tabLst>
                <a:tab pos="693738" algn="l"/>
              </a:tabLst>
            </a:pPr>
            <a:r>
              <a:rPr lang="en-US" sz="2400" dirty="0" smtClean="0"/>
              <a:t>It is performed at well locations</a:t>
            </a:r>
          </a:p>
          <a:p>
            <a:pPr>
              <a:tabLst>
                <a:tab pos="693738" algn="l"/>
              </a:tabLst>
            </a:pPr>
            <a:r>
              <a:rPr lang="en-US" sz="2400" dirty="0" smtClean="0"/>
              <a:t>It allows us to tie well markers to the seismic trace</a:t>
            </a:r>
          </a:p>
          <a:p>
            <a:pPr>
              <a:tabLst>
                <a:tab pos="693738" algn="l"/>
              </a:tabLst>
            </a:pPr>
            <a:r>
              <a:rPr lang="en-US" sz="2400" dirty="0" smtClean="0"/>
              <a:t>Well data can be modified to understand the seismic 	signature of lateral variations (e.g., what if the 	reservoir was twice as thick)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94942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Inverse Seismic Modeling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60362" y="1039090"/>
            <a:ext cx="5005721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292100" indent="-292100">
              <a:buFontTx/>
              <a:buNone/>
            </a:pPr>
            <a:r>
              <a:rPr lang="en-US" sz="1800" b="1" kern="0" dirty="0"/>
              <a:t>Seismic </a:t>
            </a:r>
            <a:r>
              <a:rPr lang="en-US" sz="1800" b="1" kern="0" dirty="0" smtClean="0"/>
              <a:t>Inversion</a:t>
            </a:r>
            <a:endParaRPr lang="en-US" sz="1800" b="1" kern="0" dirty="0"/>
          </a:p>
        </p:txBody>
      </p:sp>
      <p:sp>
        <p:nvSpPr>
          <p:cNvPr id="46" name="Rectangle 45"/>
          <p:cNvSpPr/>
          <p:nvPr/>
        </p:nvSpPr>
        <p:spPr>
          <a:xfrm>
            <a:off x="6912040" y="1999596"/>
            <a:ext cx="206297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dirty="0" smtClean="0">
                <a:ln w="6600">
                  <a:solidFill>
                    <a:schemeClr val="accent6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Non-u</a:t>
            </a:r>
            <a:r>
              <a:rPr lang="en-US" b="1" cap="none" spc="0" dirty="0" smtClean="0">
                <a:ln w="6600">
                  <a:solidFill>
                    <a:schemeClr val="accent6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nique Solutions</a:t>
            </a:r>
            <a:endParaRPr lang="en-US" b="1" cap="none" spc="0" dirty="0">
              <a:ln w="6600">
                <a:solidFill>
                  <a:schemeClr val="accent6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11200" y="1623290"/>
            <a:ext cx="6057900" cy="1752600"/>
            <a:chOff x="711200" y="1727200"/>
            <a:chExt cx="6057900" cy="1752600"/>
          </a:xfrm>
        </p:grpSpPr>
        <p:sp>
          <p:nvSpPr>
            <p:cNvPr id="14" name="Rectangle 13"/>
            <p:cNvSpPr/>
            <p:nvPr/>
          </p:nvSpPr>
          <p:spPr bwMode="auto">
            <a:xfrm>
              <a:off x="711200" y="1727200"/>
              <a:ext cx="6057900" cy="1752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 cstate="print"/>
            <a:srcRect l="3689" t="56448" r="76843" b="-652"/>
            <a:stretch/>
          </p:blipFill>
          <p:spPr>
            <a:xfrm>
              <a:off x="3428726" y="1875589"/>
              <a:ext cx="838200" cy="156210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/>
            <a:srcRect l="81563" t="742" r="5753" b="57569"/>
            <a:stretch/>
          </p:blipFill>
          <p:spPr>
            <a:xfrm>
              <a:off x="882312" y="1951789"/>
              <a:ext cx="546100" cy="1473200"/>
            </a:xfrm>
            <a:prstGeom prst="rect">
              <a:avLst/>
            </a:prstGeom>
          </p:spPr>
        </p:pic>
        <p:grpSp>
          <p:nvGrpSpPr>
            <p:cNvPr id="29" name="Group 28"/>
            <p:cNvGrpSpPr/>
            <p:nvPr/>
          </p:nvGrpSpPr>
          <p:grpSpPr>
            <a:xfrm>
              <a:off x="1377612" y="2332789"/>
              <a:ext cx="541754" cy="584775"/>
              <a:chOff x="2794000" y="4737100"/>
              <a:chExt cx="541754" cy="584775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2997200" y="4787900"/>
                <a:ext cx="3385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baseline="30000" dirty="0" smtClean="0">
                    <a:latin typeface="Arial Black" panose="020B0A04020102020204" pitchFamily="34" charset="0"/>
                  </a:rPr>
                  <a:t>-1</a:t>
                </a:r>
                <a:endParaRPr lang="en-US" sz="1800" baseline="30000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794000" y="4737100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smtClean="0">
                    <a:latin typeface="Arial Black" panose="020B0A04020102020204" pitchFamily="34" charset="0"/>
                  </a:rPr>
                  <a:t>*</a:t>
                </a:r>
                <a:endParaRPr lang="en-US" sz="2000" baseline="30000" dirty="0">
                  <a:latin typeface="Arial Black" panose="020B0A04020102020204" pitchFamily="34" charset="0"/>
                </a:endParaRPr>
              </a:p>
            </p:txBody>
          </p:sp>
        </p:grpSp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3" cstate="print"/>
            <a:srcRect l="6343" t="3999" r="82153" b="60063"/>
            <a:stretch/>
          </p:blipFill>
          <p:spPr>
            <a:xfrm>
              <a:off x="2025522" y="2015289"/>
              <a:ext cx="495300" cy="1270001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1939587" y="1786689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Wavelet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155970" y="1735889"/>
              <a:ext cx="13837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Blocked Impedance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17570" y="1748589"/>
              <a:ext cx="9509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Actual Trace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ight Arrow 34"/>
            <p:cNvSpPr/>
            <p:nvPr/>
          </p:nvSpPr>
          <p:spPr bwMode="auto">
            <a:xfrm>
              <a:off x="2698412" y="2559404"/>
              <a:ext cx="444500" cy="190500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/>
            <a:srcRect l="3689" t="73338" r="74189" b="8602"/>
            <a:stretch/>
          </p:blipFill>
          <p:spPr>
            <a:xfrm>
              <a:off x="5263812" y="1900989"/>
              <a:ext cx="952500" cy="638175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3" cstate="print"/>
            <a:srcRect l="3689" t="73338" r="74189" b="8781"/>
            <a:stretch/>
          </p:blipFill>
          <p:spPr>
            <a:xfrm>
              <a:off x="5263812" y="2688389"/>
              <a:ext cx="952500" cy="631825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5581671" y="2053390"/>
              <a:ext cx="914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Blocked Velocity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645171" y="2764590"/>
              <a:ext cx="914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Blocked Density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ight Arrow 40"/>
            <p:cNvSpPr/>
            <p:nvPr/>
          </p:nvSpPr>
          <p:spPr bwMode="auto">
            <a:xfrm>
              <a:off x="4754225" y="2194676"/>
              <a:ext cx="473868" cy="168276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2" name="Right Arrow 41"/>
            <p:cNvSpPr/>
            <p:nvPr/>
          </p:nvSpPr>
          <p:spPr bwMode="auto">
            <a:xfrm>
              <a:off x="4754225" y="2944770"/>
              <a:ext cx="473868" cy="168276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4075569" y="2616554"/>
              <a:ext cx="681037" cy="7620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4" name="Rectangle 43"/>
            <p:cNvSpPr/>
            <p:nvPr/>
          </p:nvSpPr>
          <p:spPr bwMode="auto">
            <a:xfrm rot="16200000">
              <a:off x="4369654" y="2616554"/>
              <a:ext cx="835819" cy="7620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9" name="Rectangle 48"/>
            <p:cNvSpPr/>
            <p:nvPr/>
          </p:nvSpPr>
          <p:spPr bwMode="auto">
            <a:xfrm>
              <a:off x="4692312" y="2620127"/>
              <a:ext cx="104775" cy="61912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0" name="Rectangle 49"/>
            <p:cNvSpPr/>
            <p:nvPr/>
          </p:nvSpPr>
          <p:spPr bwMode="auto">
            <a:xfrm>
              <a:off x="4770893" y="2996364"/>
              <a:ext cx="104775" cy="69056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4770893" y="2243890"/>
              <a:ext cx="104775" cy="69056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54" name="Content Placeholder 2"/>
          <p:cNvSpPr>
            <a:spLocks noGrp="1"/>
          </p:cNvSpPr>
          <p:nvPr>
            <p:ph idx="1"/>
          </p:nvPr>
        </p:nvSpPr>
        <p:spPr>
          <a:xfrm>
            <a:off x="714625" y="3493530"/>
            <a:ext cx="7996237" cy="2490536"/>
          </a:xfrm>
        </p:spPr>
        <p:txBody>
          <a:bodyPr/>
          <a:lstStyle/>
          <a:p>
            <a:pPr>
              <a:tabLst>
                <a:tab pos="630238" algn="l"/>
              </a:tabLst>
            </a:pPr>
            <a:r>
              <a:rPr lang="en-US" sz="2400" dirty="0" smtClean="0"/>
              <a:t>Input is any seismic trace</a:t>
            </a:r>
          </a:p>
          <a:p>
            <a:pPr>
              <a:tabLst>
                <a:tab pos="630238" algn="l"/>
              </a:tabLst>
            </a:pPr>
            <a:r>
              <a:rPr lang="en-US" sz="2400" dirty="0" smtClean="0"/>
              <a:t>It is performed away from well locations</a:t>
            </a:r>
          </a:p>
          <a:p>
            <a:pPr>
              <a:tabLst>
                <a:tab pos="630238" algn="l"/>
              </a:tabLst>
            </a:pPr>
            <a:r>
              <a:rPr lang="en-US" sz="2400" dirty="0" smtClean="0"/>
              <a:t>Well data can be used to calibrate the results</a:t>
            </a:r>
          </a:p>
          <a:p>
            <a:pPr>
              <a:tabLst>
                <a:tab pos="630238" algn="l"/>
              </a:tabLst>
            </a:pPr>
            <a:r>
              <a:rPr lang="en-US" sz="2400" dirty="0" smtClean="0"/>
              <a:t>It can help us understand what the seismic is telling us 	about rock properties (velocity and density)</a:t>
            </a:r>
          </a:p>
          <a:p>
            <a:pPr>
              <a:tabLst>
                <a:tab pos="630238" algn="l"/>
              </a:tabLst>
            </a:pPr>
            <a:r>
              <a:rPr lang="en-US" sz="2400" dirty="0" smtClean="0"/>
              <a:t>Software can generate multiple realizations of the 	velocity and density, range of possibilities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11340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Ultimate Goal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67783" y="1138020"/>
            <a:ext cx="7996237" cy="1513222"/>
          </a:xfrm>
        </p:spPr>
        <p:txBody>
          <a:bodyPr/>
          <a:lstStyle/>
          <a:p>
            <a:pPr>
              <a:tabLst>
                <a:tab pos="693738" algn="l"/>
              </a:tabLst>
            </a:pPr>
            <a:r>
              <a:rPr lang="en-US" sz="2400" dirty="0" smtClean="0"/>
              <a:t>Ideally, we would like to turn each seismic trace into 	an impedance trace or, going even further, into a 	velocity and density pseudo-log</a:t>
            </a:r>
          </a:p>
          <a:p>
            <a:pPr>
              <a:tabLst>
                <a:tab pos="693738" algn="l"/>
              </a:tabLst>
            </a:pPr>
            <a:r>
              <a:rPr lang="en-US" sz="2400" dirty="0" smtClean="0"/>
              <a:t>That would allow us to predict rock properties in an 	interval of interest rather than acoustic properties at 	a major rock boundary</a:t>
            </a:r>
          </a:p>
          <a:p>
            <a:pPr>
              <a:tabLst>
                <a:tab pos="693738" algn="l"/>
              </a:tabLst>
            </a:pPr>
            <a:r>
              <a:rPr lang="en-US" sz="2400" dirty="0" smtClean="0"/>
              <a:t>Variations in velocity and density at each seismic trace 	would be better indicators of lateral changes in 	rock properties, such as thickness, net:gross or 	porosity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2" y="1139825"/>
            <a:ext cx="7996237" cy="2454713"/>
          </a:xfrm>
        </p:spPr>
        <p:txBody>
          <a:bodyPr/>
          <a:lstStyle/>
          <a:p>
            <a:pPr marL="292100" indent="-292100">
              <a:buNone/>
            </a:pPr>
            <a:r>
              <a:rPr lang="en-US" sz="2800" dirty="0" smtClean="0"/>
              <a:t>Seismic inversion is the process that starts with a reflection amplitude trace, generates a model for the impedance structure that produced that trace and then transforms the impedance into estimates of V</a:t>
            </a:r>
            <a:r>
              <a:rPr lang="en-US" sz="2800" baseline="-25000" dirty="0" smtClean="0"/>
              <a:t>p</a:t>
            </a:r>
            <a:r>
              <a:rPr lang="en-US" sz="2800" dirty="0" smtClean="0"/>
              <a:t>, V</a:t>
            </a:r>
            <a:r>
              <a:rPr lang="en-US" sz="2800" baseline="-25000" dirty="0" smtClean="0"/>
              <a:t>s</a:t>
            </a:r>
            <a:r>
              <a:rPr lang="en-US" sz="2800" dirty="0" smtClean="0"/>
              <a:t> and density</a:t>
            </a:r>
            <a:endParaRPr lang="en-US" sz="28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09600" y="16764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5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9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0000"/>
              </a:buClr>
              <a:buSzPct val="50000"/>
              <a:buFont typeface="Wingdings" panose="05000000000000000000" pitchFamily="2" charset="2"/>
              <a:buChar char="l"/>
              <a:tabLst/>
              <a:defRPr/>
            </a:pPr>
            <a:endParaRPr kumimoji="0" lang="en-US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61962" y="4051300"/>
            <a:ext cx="7996237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292100" indent="-292100">
              <a:buFontTx/>
              <a:buNone/>
            </a:pPr>
            <a:r>
              <a:rPr lang="en-US" sz="2800" kern="0" dirty="0" smtClean="0"/>
              <a:t>It is an inverse of the convolution method that we use to model a seismic trace from a sonic log and a density log</a:t>
            </a:r>
            <a:endParaRPr 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2164064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Impedance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9815" y="955963"/>
            <a:ext cx="8548990" cy="1482437"/>
          </a:xfrm>
        </p:spPr>
        <p:txBody>
          <a:bodyPr/>
          <a:lstStyle/>
          <a:p>
            <a:pPr>
              <a:tabLst>
                <a:tab pos="571500" algn="l"/>
              </a:tabLst>
            </a:pPr>
            <a:r>
              <a:rPr lang="en-US" sz="2400" dirty="0" smtClean="0"/>
              <a:t>Since the input zero phase trace has a limited frequency range, the derived relative impedance is also band-limited</a:t>
            </a:r>
          </a:p>
          <a:p>
            <a:pPr>
              <a:tabLst>
                <a:tab pos="571500" algn="l"/>
              </a:tabLst>
            </a:pPr>
            <a:r>
              <a:rPr lang="en-US" sz="2400" dirty="0" smtClean="0"/>
              <a:t>It is relatively easy to derive from a zero phase trace 	by two methods:</a:t>
            </a:r>
          </a:p>
          <a:p>
            <a:pPr marL="1028700" lvl="1">
              <a:tabLst>
                <a:tab pos="571500" algn="l"/>
              </a:tabLst>
            </a:pPr>
            <a:r>
              <a:rPr lang="en-US" sz="2000" dirty="0" smtClean="0"/>
              <a:t>Integrating the zero-phase trace (a running sum)</a:t>
            </a:r>
          </a:p>
          <a:p>
            <a:pPr marL="1028700" lvl="1">
              <a:tabLst>
                <a:tab pos="571500" algn="l"/>
              </a:tabLst>
            </a:pPr>
            <a:r>
              <a:rPr lang="en-US" sz="2000" dirty="0" smtClean="0"/>
              <a:t>Rotating the phase of the zero-phase trace by -90</a:t>
            </a:r>
            <a:r>
              <a:rPr lang="en-US" sz="2000" dirty="0" smtClean="0">
                <a:latin typeface="Arial"/>
                <a:cs typeface="Arial"/>
              </a:rPr>
              <a:t>°</a:t>
            </a:r>
            <a:endParaRPr lang="en-US" sz="2000" dirty="0"/>
          </a:p>
        </p:txBody>
      </p:sp>
      <p:grpSp>
        <p:nvGrpSpPr>
          <p:cNvPr id="7" name="Group 6"/>
          <p:cNvGrpSpPr/>
          <p:nvPr/>
        </p:nvGrpSpPr>
        <p:grpSpPr>
          <a:xfrm>
            <a:off x="1335934" y="4035109"/>
            <a:ext cx="736503" cy="2341418"/>
            <a:chOff x="4676775" y="1647825"/>
            <a:chExt cx="1135063" cy="3933825"/>
          </a:xfrm>
        </p:grpSpPr>
        <p:grpSp>
          <p:nvGrpSpPr>
            <p:cNvPr id="8" name="Group 57"/>
            <p:cNvGrpSpPr/>
            <p:nvPr/>
          </p:nvGrpSpPr>
          <p:grpSpPr>
            <a:xfrm>
              <a:off x="4676775" y="2076450"/>
              <a:ext cx="1044575" cy="1333500"/>
              <a:chOff x="4676775" y="2076450"/>
              <a:chExt cx="1044575" cy="1171575"/>
            </a:xfrm>
          </p:grpSpPr>
          <p:sp>
            <p:nvSpPr>
              <p:cNvPr id="15" name="Freeform 14"/>
              <p:cNvSpPr/>
              <p:nvPr/>
            </p:nvSpPr>
            <p:spPr bwMode="auto">
              <a:xfrm>
                <a:off x="5181600" y="2076450"/>
                <a:ext cx="539750" cy="581025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 flipH="1">
                <a:off x="4676775" y="2667000"/>
                <a:ext cx="539750" cy="581025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9" name="Group 67"/>
            <p:cNvGrpSpPr/>
            <p:nvPr/>
          </p:nvGrpSpPr>
          <p:grpSpPr>
            <a:xfrm>
              <a:off x="4686300" y="3867150"/>
              <a:ext cx="1125538" cy="1352550"/>
              <a:chOff x="4686300" y="3867150"/>
              <a:chExt cx="1125538" cy="1352550"/>
            </a:xfrm>
          </p:grpSpPr>
          <p:sp>
            <p:nvSpPr>
              <p:cNvPr id="13" name="Freeform 12"/>
              <p:cNvSpPr/>
              <p:nvPr/>
            </p:nvSpPr>
            <p:spPr bwMode="auto">
              <a:xfrm flipH="1">
                <a:off x="4686300" y="4558371"/>
                <a:ext cx="539750" cy="661329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5153025" y="3867150"/>
                <a:ext cx="658813" cy="733425"/>
              </a:xfrm>
              <a:custGeom>
                <a:avLst/>
                <a:gdLst>
                  <a:gd name="connsiteX0" fmla="*/ 19050 w 658813"/>
                  <a:gd name="connsiteY0" fmla="*/ 0 h 838200"/>
                  <a:gd name="connsiteX1" fmla="*/ 247650 w 658813"/>
                  <a:gd name="connsiteY1" fmla="*/ 95250 h 838200"/>
                  <a:gd name="connsiteX2" fmla="*/ 523875 w 658813"/>
                  <a:gd name="connsiteY2" fmla="*/ 228600 h 838200"/>
                  <a:gd name="connsiteX3" fmla="*/ 419100 w 658813"/>
                  <a:gd name="connsiteY3" fmla="*/ 381000 h 838200"/>
                  <a:gd name="connsiteX4" fmla="*/ 581025 w 658813"/>
                  <a:gd name="connsiteY4" fmla="*/ 476250 h 838200"/>
                  <a:gd name="connsiteX5" fmla="*/ 561975 w 658813"/>
                  <a:gd name="connsiteY5" fmla="*/ 657225 h 838200"/>
                  <a:gd name="connsiteX6" fmla="*/ 0 w 658813"/>
                  <a:gd name="connsiteY6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813" h="838200">
                    <a:moveTo>
                      <a:pt x="19050" y="0"/>
                    </a:moveTo>
                    <a:cubicBezTo>
                      <a:pt x="91281" y="28575"/>
                      <a:pt x="163513" y="57150"/>
                      <a:pt x="247650" y="95250"/>
                    </a:cubicBezTo>
                    <a:cubicBezTo>
                      <a:pt x="331788" y="133350"/>
                      <a:pt x="495300" y="180975"/>
                      <a:pt x="523875" y="228600"/>
                    </a:cubicBezTo>
                    <a:cubicBezTo>
                      <a:pt x="552450" y="276225"/>
                      <a:pt x="409575" y="339725"/>
                      <a:pt x="419100" y="381000"/>
                    </a:cubicBezTo>
                    <a:cubicBezTo>
                      <a:pt x="428625" y="422275"/>
                      <a:pt x="557213" y="430213"/>
                      <a:pt x="581025" y="476250"/>
                    </a:cubicBezTo>
                    <a:cubicBezTo>
                      <a:pt x="604838" y="522288"/>
                      <a:pt x="658813" y="596900"/>
                      <a:pt x="561975" y="657225"/>
                    </a:cubicBezTo>
                    <a:cubicBezTo>
                      <a:pt x="465138" y="717550"/>
                      <a:pt x="232569" y="777875"/>
                      <a:pt x="0" y="83820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0" name="Freeform 9"/>
            <p:cNvSpPr/>
            <p:nvPr/>
          </p:nvSpPr>
          <p:spPr bwMode="auto">
            <a:xfrm>
              <a:off x="5176299" y="3399183"/>
              <a:ext cx="202758" cy="310100"/>
            </a:xfrm>
            <a:custGeom>
              <a:avLst/>
              <a:gdLst>
                <a:gd name="connsiteX0" fmla="*/ 15903 w 202758"/>
                <a:gd name="connsiteY0" fmla="*/ 0 h 310100"/>
                <a:gd name="connsiteX1" fmla="*/ 166978 w 202758"/>
                <a:gd name="connsiteY1" fmla="*/ 83488 h 310100"/>
                <a:gd name="connsiteX2" fmla="*/ 202758 w 202758"/>
                <a:gd name="connsiteY2" fmla="*/ 139147 h 310100"/>
                <a:gd name="connsiteX3" fmla="*/ 182880 w 202758"/>
                <a:gd name="connsiteY3" fmla="*/ 206734 h 310100"/>
                <a:gd name="connsiteX4" fmla="*/ 0 w 202758"/>
                <a:gd name="connsiteY4" fmla="*/ 310100 h 3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8" h="310100">
                  <a:moveTo>
                    <a:pt x="15903" y="0"/>
                  </a:moveTo>
                  <a:lnTo>
                    <a:pt x="166978" y="83488"/>
                  </a:lnTo>
                  <a:lnTo>
                    <a:pt x="202758" y="139147"/>
                  </a:lnTo>
                  <a:lnTo>
                    <a:pt x="182880" y="206734"/>
                  </a:lnTo>
                  <a:lnTo>
                    <a:pt x="0" y="31010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5110163" y="3390900"/>
              <a:ext cx="282575" cy="501263"/>
            </a:xfrm>
            <a:custGeom>
              <a:avLst/>
              <a:gdLst>
                <a:gd name="connsiteX0" fmla="*/ 33337 w 282575"/>
                <a:gd name="connsiteY0" fmla="*/ 0 h 485775"/>
                <a:gd name="connsiteX1" fmla="*/ 261937 w 282575"/>
                <a:gd name="connsiteY1" fmla="*/ 123825 h 485775"/>
                <a:gd name="connsiteX2" fmla="*/ 157162 w 282575"/>
                <a:gd name="connsiteY2" fmla="*/ 266700 h 485775"/>
                <a:gd name="connsiteX3" fmla="*/ 4762 w 282575"/>
                <a:gd name="connsiteY3" fmla="*/ 400050 h 485775"/>
                <a:gd name="connsiteX4" fmla="*/ 128587 w 282575"/>
                <a:gd name="connsiteY4" fmla="*/ 48577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75" h="485775">
                  <a:moveTo>
                    <a:pt x="33337" y="0"/>
                  </a:moveTo>
                  <a:cubicBezTo>
                    <a:pt x="137318" y="39687"/>
                    <a:pt x="241300" y="79375"/>
                    <a:pt x="261937" y="123825"/>
                  </a:cubicBezTo>
                  <a:cubicBezTo>
                    <a:pt x="282575" y="168275"/>
                    <a:pt x="200024" y="220663"/>
                    <a:pt x="157162" y="266700"/>
                  </a:cubicBezTo>
                  <a:cubicBezTo>
                    <a:pt x="114300" y="312737"/>
                    <a:pt x="9525" y="363538"/>
                    <a:pt x="4762" y="400050"/>
                  </a:cubicBezTo>
                  <a:cubicBezTo>
                    <a:pt x="0" y="436563"/>
                    <a:pt x="64293" y="461169"/>
                    <a:pt x="128587" y="485775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 bwMode="auto">
            <a:xfrm>
              <a:off x="5181600" y="1647825"/>
              <a:ext cx="0" cy="39338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76003" y="3446311"/>
            <a:ext cx="1856364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algn="ctr">
              <a:lnSpc>
                <a:spcPct val="87000"/>
              </a:lnSpc>
              <a:spcBef>
                <a:spcPts val="0"/>
              </a:spcBef>
              <a:buFontTx/>
              <a:buNone/>
            </a:pPr>
            <a:r>
              <a:rPr lang="en-US" sz="1800" b="1" kern="0" dirty="0" smtClean="0"/>
              <a:t>Zero Phase Trace</a:t>
            </a:r>
            <a:endParaRPr lang="en-US" sz="1800" b="1" kern="0" dirty="0"/>
          </a:p>
        </p:txBody>
      </p:sp>
      <p:grpSp>
        <p:nvGrpSpPr>
          <p:cNvPr id="18" name="Group 17"/>
          <p:cNvGrpSpPr/>
          <p:nvPr/>
        </p:nvGrpSpPr>
        <p:grpSpPr>
          <a:xfrm>
            <a:off x="6932004" y="4035109"/>
            <a:ext cx="753282" cy="2341418"/>
            <a:chOff x="6235280" y="1657350"/>
            <a:chExt cx="1160922" cy="3933825"/>
          </a:xfrm>
        </p:grpSpPr>
        <p:grpSp>
          <p:nvGrpSpPr>
            <p:cNvPr id="19" name="Group 64"/>
            <p:cNvGrpSpPr/>
            <p:nvPr/>
          </p:nvGrpSpPr>
          <p:grpSpPr>
            <a:xfrm flipH="1">
              <a:off x="6235280" y="1676759"/>
              <a:ext cx="1044575" cy="1333501"/>
              <a:chOff x="4676775" y="2076450"/>
              <a:chExt cx="1044575" cy="1171576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181600" y="2076450"/>
                <a:ext cx="539750" cy="581025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 flipH="1">
                <a:off x="4676775" y="2667001"/>
                <a:ext cx="539750" cy="581025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20" name="Group 68"/>
            <p:cNvGrpSpPr/>
            <p:nvPr/>
          </p:nvGrpSpPr>
          <p:grpSpPr>
            <a:xfrm flipV="1">
              <a:off x="6270664" y="3467453"/>
              <a:ext cx="1125538" cy="1352550"/>
              <a:chOff x="4686300" y="3867150"/>
              <a:chExt cx="1125538" cy="1352550"/>
            </a:xfrm>
          </p:grpSpPr>
          <p:sp>
            <p:nvSpPr>
              <p:cNvPr id="25" name="Freeform 24"/>
              <p:cNvSpPr/>
              <p:nvPr/>
            </p:nvSpPr>
            <p:spPr bwMode="auto">
              <a:xfrm flipH="1">
                <a:off x="4686300" y="4558371"/>
                <a:ext cx="539750" cy="661329"/>
              </a:xfrm>
              <a:custGeom>
                <a:avLst/>
                <a:gdLst>
                  <a:gd name="connsiteX0" fmla="*/ 0 w 539750"/>
                  <a:gd name="connsiteY0" fmla="*/ 0 h 581025"/>
                  <a:gd name="connsiteX1" fmla="*/ 219075 w 539750"/>
                  <a:gd name="connsiteY1" fmla="*/ 76200 h 581025"/>
                  <a:gd name="connsiteX2" fmla="*/ 466725 w 539750"/>
                  <a:gd name="connsiteY2" fmla="*/ 152400 h 581025"/>
                  <a:gd name="connsiteX3" fmla="*/ 514350 w 539750"/>
                  <a:gd name="connsiteY3" fmla="*/ 257175 h 581025"/>
                  <a:gd name="connsiteX4" fmla="*/ 457200 w 539750"/>
                  <a:gd name="connsiteY4" fmla="*/ 361950 h 581025"/>
                  <a:gd name="connsiteX5" fmla="*/ 19050 w 539750"/>
                  <a:gd name="connsiteY5" fmla="*/ 581025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9750" h="581025">
                    <a:moveTo>
                      <a:pt x="0" y="0"/>
                    </a:moveTo>
                    <a:cubicBezTo>
                      <a:pt x="70644" y="25400"/>
                      <a:pt x="141288" y="50800"/>
                      <a:pt x="219075" y="76200"/>
                    </a:cubicBezTo>
                    <a:cubicBezTo>
                      <a:pt x="296862" y="101600"/>
                      <a:pt x="417513" y="122238"/>
                      <a:pt x="466725" y="152400"/>
                    </a:cubicBezTo>
                    <a:cubicBezTo>
                      <a:pt x="515937" y="182562"/>
                      <a:pt x="515938" y="222250"/>
                      <a:pt x="514350" y="257175"/>
                    </a:cubicBezTo>
                    <a:cubicBezTo>
                      <a:pt x="512762" y="292100"/>
                      <a:pt x="539750" y="307975"/>
                      <a:pt x="457200" y="361950"/>
                    </a:cubicBezTo>
                    <a:cubicBezTo>
                      <a:pt x="374650" y="415925"/>
                      <a:pt x="196850" y="498475"/>
                      <a:pt x="19050" y="581025"/>
                    </a:cubicBezTo>
                  </a:path>
                </a:pathLst>
              </a:custGeom>
              <a:noFill/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5153025" y="3867150"/>
                <a:ext cx="658813" cy="733425"/>
              </a:xfrm>
              <a:custGeom>
                <a:avLst/>
                <a:gdLst>
                  <a:gd name="connsiteX0" fmla="*/ 19050 w 658813"/>
                  <a:gd name="connsiteY0" fmla="*/ 0 h 838200"/>
                  <a:gd name="connsiteX1" fmla="*/ 247650 w 658813"/>
                  <a:gd name="connsiteY1" fmla="*/ 95250 h 838200"/>
                  <a:gd name="connsiteX2" fmla="*/ 523875 w 658813"/>
                  <a:gd name="connsiteY2" fmla="*/ 228600 h 838200"/>
                  <a:gd name="connsiteX3" fmla="*/ 419100 w 658813"/>
                  <a:gd name="connsiteY3" fmla="*/ 381000 h 838200"/>
                  <a:gd name="connsiteX4" fmla="*/ 581025 w 658813"/>
                  <a:gd name="connsiteY4" fmla="*/ 476250 h 838200"/>
                  <a:gd name="connsiteX5" fmla="*/ 561975 w 658813"/>
                  <a:gd name="connsiteY5" fmla="*/ 657225 h 838200"/>
                  <a:gd name="connsiteX6" fmla="*/ 0 w 658813"/>
                  <a:gd name="connsiteY6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813" h="838200">
                    <a:moveTo>
                      <a:pt x="19050" y="0"/>
                    </a:moveTo>
                    <a:cubicBezTo>
                      <a:pt x="91281" y="28575"/>
                      <a:pt x="163513" y="57150"/>
                      <a:pt x="247650" y="95250"/>
                    </a:cubicBezTo>
                    <a:cubicBezTo>
                      <a:pt x="331788" y="133350"/>
                      <a:pt x="495300" y="180975"/>
                      <a:pt x="523875" y="228600"/>
                    </a:cubicBezTo>
                    <a:cubicBezTo>
                      <a:pt x="552450" y="276225"/>
                      <a:pt x="409575" y="339725"/>
                      <a:pt x="419100" y="381000"/>
                    </a:cubicBezTo>
                    <a:cubicBezTo>
                      <a:pt x="428625" y="422275"/>
                      <a:pt x="557213" y="430213"/>
                      <a:pt x="581025" y="476250"/>
                    </a:cubicBezTo>
                    <a:cubicBezTo>
                      <a:pt x="604838" y="522288"/>
                      <a:pt x="658813" y="596900"/>
                      <a:pt x="561975" y="657225"/>
                    </a:cubicBezTo>
                    <a:cubicBezTo>
                      <a:pt x="465138" y="717550"/>
                      <a:pt x="232569" y="777875"/>
                      <a:pt x="0" y="83820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1" name="Freeform 20"/>
            <p:cNvSpPr/>
            <p:nvPr/>
          </p:nvSpPr>
          <p:spPr bwMode="auto">
            <a:xfrm>
              <a:off x="6741994" y="3241343"/>
              <a:ext cx="163773" cy="245660"/>
            </a:xfrm>
            <a:custGeom>
              <a:avLst/>
              <a:gdLst>
                <a:gd name="connsiteX0" fmla="*/ 0 w 163773"/>
                <a:gd name="connsiteY0" fmla="*/ 0 h 245660"/>
                <a:gd name="connsiteX1" fmla="*/ 88710 w 163773"/>
                <a:gd name="connsiteY1" fmla="*/ 27296 h 245660"/>
                <a:gd name="connsiteX2" fmla="*/ 163773 w 163773"/>
                <a:gd name="connsiteY2" fmla="*/ 109182 h 245660"/>
                <a:gd name="connsiteX3" fmla="*/ 75063 w 163773"/>
                <a:gd name="connsiteY3" fmla="*/ 197893 h 245660"/>
                <a:gd name="connsiteX4" fmla="*/ 0 w 163773"/>
                <a:gd name="connsiteY4" fmla="*/ 245660 h 24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73" h="245660">
                  <a:moveTo>
                    <a:pt x="0" y="0"/>
                  </a:moveTo>
                  <a:lnTo>
                    <a:pt x="88710" y="27296"/>
                  </a:lnTo>
                  <a:lnTo>
                    <a:pt x="163773" y="109182"/>
                  </a:lnTo>
                  <a:lnTo>
                    <a:pt x="75063" y="197893"/>
                  </a:lnTo>
                  <a:lnTo>
                    <a:pt x="0" y="24566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6570453" y="3016156"/>
              <a:ext cx="328491" cy="470848"/>
            </a:xfrm>
            <a:custGeom>
              <a:avLst/>
              <a:gdLst>
                <a:gd name="connsiteX0" fmla="*/ 201283 w 395377"/>
                <a:gd name="connsiteY0" fmla="*/ 0 h 569343"/>
                <a:gd name="connsiteX1" fmla="*/ 89139 w 395377"/>
                <a:gd name="connsiteY1" fmla="*/ 69011 h 569343"/>
                <a:gd name="connsiteX2" fmla="*/ 28755 w 395377"/>
                <a:gd name="connsiteY2" fmla="*/ 138023 h 569343"/>
                <a:gd name="connsiteX3" fmla="*/ 37381 w 395377"/>
                <a:gd name="connsiteY3" fmla="*/ 258792 h 569343"/>
                <a:gd name="connsiteX4" fmla="*/ 253041 w 395377"/>
                <a:gd name="connsiteY4" fmla="*/ 310551 h 569343"/>
                <a:gd name="connsiteX5" fmla="*/ 391064 w 395377"/>
                <a:gd name="connsiteY5" fmla="*/ 414068 h 569343"/>
                <a:gd name="connsiteX6" fmla="*/ 227162 w 395377"/>
                <a:gd name="connsiteY6" fmla="*/ 569343 h 56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377" h="569343">
                  <a:moveTo>
                    <a:pt x="201283" y="0"/>
                  </a:moveTo>
                  <a:cubicBezTo>
                    <a:pt x="159588" y="23003"/>
                    <a:pt x="117894" y="46007"/>
                    <a:pt x="89139" y="69011"/>
                  </a:cubicBezTo>
                  <a:cubicBezTo>
                    <a:pt x="60384" y="92015"/>
                    <a:pt x="37381" y="106393"/>
                    <a:pt x="28755" y="138023"/>
                  </a:cubicBezTo>
                  <a:cubicBezTo>
                    <a:pt x="20129" y="169653"/>
                    <a:pt x="0" y="230037"/>
                    <a:pt x="37381" y="258792"/>
                  </a:cubicBezTo>
                  <a:cubicBezTo>
                    <a:pt x="74762" y="287547"/>
                    <a:pt x="194094" y="284672"/>
                    <a:pt x="253041" y="310551"/>
                  </a:cubicBezTo>
                  <a:cubicBezTo>
                    <a:pt x="311988" y="336430"/>
                    <a:pt x="395377" y="370936"/>
                    <a:pt x="391064" y="414068"/>
                  </a:cubicBezTo>
                  <a:cubicBezTo>
                    <a:pt x="386751" y="457200"/>
                    <a:pt x="306956" y="513271"/>
                    <a:pt x="227162" y="569343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6502021" y="4810835"/>
              <a:ext cx="253621" cy="525439"/>
            </a:xfrm>
            <a:custGeom>
              <a:avLst/>
              <a:gdLst>
                <a:gd name="connsiteX0" fmla="*/ 253621 w 253621"/>
                <a:gd name="connsiteY0" fmla="*/ 0 h 525439"/>
                <a:gd name="connsiteX1" fmla="*/ 62552 w 253621"/>
                <a:gd name="connsiteY1" fmla="*/ 129654 h 525439"/>
                <a:gd name="connsiteX2" fmla="*/ 1137 w 253621"/>
                <a:gd name="connsiteY2" fmla="*/ 245660 h 525439"/>
                <a:gd name="connsiteX3" fmla="*/ 55728 w 253621"/>
                <a:gd name="connsiteY3" fmla="*/ 300251 h 525439"/>
                <a:gd name="connsiteX4" fmla="*/ 158086 w 253621"/>
                <a:gd name="connsiteY4" fmla="*/ 388961 h 525439"/>
                <a:gd name="connsiteX5" fmla="*/ 219501 w 253621"/>
                <a:gd name="connsiteY5" fmla="*/ 477672 h 525439"/>
                <a:gd name="connsiteX6" fmla="*/ 253621 w 253621"/>
                <a:gd name="connsiteY6" fmla="*/ 525439 h 5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621" h="525439">
                  <a:moveTo>
                    <a:pt x="253621" y="0"/>
                  </a:moveTo>
                  <a:cubicBezTo>
                    <a:pt x="179127" y="44355"/>
                    <a:pt x="104633" y="88711"/>
                    <a:pt x="62552" y="129654"/>
                  </a:cubicBezTo>
                  <a:cubicBezTo>
                    <a:pt x="20471" y="170597"/>
                    <a:pt x="2274" y="217227"/>
                    <a:pt x="1137" y="245660"/>
                  </a:cubicBezTo>
                  <a:cubicBezTo>
                    <a:pt x="0" y="274093"/>
                    <a:pt x="29570" y="276367"/>
                    <a:pt x="55728" y="300251"/>
                  </a:cubicBezTo>
                  <a:cubicBezTo>
                    <a:pt x="81886" y="324135"/>
                    <a:pt x="130791" y="359391"/>
                    <a:pt x="158086" y="388961"/>
                  </a:cubicBezTo>
                  <a:cubicBezTo>
                    <a:pt x="185381" y="418531"/>
                    <a:pt x="203579" y="454926"/>
                    <a:pt x="219501" y="477672"/>
                  </a:cubicBezTo>
                  <a:cubicBezTo>
                    <a:pt x="235423" y="500418"/>
                    <a:pt x="244522" y="512928"/>
                    <a:pt x="253621" y="525439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 bwMode="auto">
            <a:xfrm>
              <a:off x="6743700" y="1657350"/>
              <a:ext cx="0" cy="393382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9" name="Content Placeholder 2"/>
          <p:cNvSpPr txBox="1">
            <a:spLocks/>
          </p:cNvSpPr>
          <p:nvPr/>
        </p:nvSpPr>
        <p:spPr bwMode="auto">
          <a:xfrm>
            <a:off x="5985610" y="3446311"/>
            <a:ext cx="264607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algn="ctr">
              <a:lnSpc>
                <a:spcPct val="87000"/>
              </a:lnSpc>
              <a:spcBef>
                <a:spcPts val="0"/>
              </a:spcBef>
              <a:buFontTx/>
              <a:buNone/>
            </a:pPr>
            <a:r>
              <a:rPr lang="en-US" sz="1800" b="1" kern="0" dirty="0" smtClean="0"/>
              <a:t>Relative Impedance</a:t>
            </a:r>
          </a:p>
          <a:p>
            <a:pPr marL="0" indent="0" algn="ctr">
              <a:lnSpc>
                <a:spcPct val="87000"/>
              </a:lnSpc>
              <a:spcBef>
                <a:spcPts val="0"/>
              </a:spcBef>
              <a:buFontTx/>
              <a:buNone/>
            </a:pPr>
            <a:r>
              <a:rPr lang="en-US" sz="1800" b="1" kern="0" dirty="0" smtClean="0"/>
              <a:t>Trace</a:t>
            </a:r>
            <a:endParaRPr lang="en-US" sz="1800" b="1" kern="0" dirty="0"/>
          </a:p>
        </p:txBody>
      </p:sp>
      <p:sp>
        <p:nvSpPr>
          <p:cNvPr id="30" name="TextBox 29"/>
          <p:cNvSpPr txBox="1"/>
          <p:nvPr/>
        </p:nvSpPr>
        <p:spPr>
          <a:xfrm>
            <a:off x="3489056" y="5268190"/>
            <a:ext cx="1879041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kern="0" dirty="0" smtClean="0">
                <a:solidFill>
                  <a:srgbClr val="000000"/>
                </a:solidFill>
                <a:latin typeface="Tahoma"/>
              </a:rPr>
              <a:t>Phase Rotation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352801" y="4270662"/>
            <a:ext cx="2151551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kern="0" dirty="0" smtClean="0">
                <a:solidFill>
                  <a:srgbClr val="000000"/>
                </a:solidFill>
                <a:latin typeface="Tahoma"/>
              </a:rPr>
              <a:t>Trace Integration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4114228" y="4661051"/>
            <a:ext cx="6286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50" dirty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FFFF99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or</a:t>
            </a:r>
            <a:endParaRPr lang="en-US" sz="3200" b="1" cap="none" spc="50" dirty="0">
              <a:ln w="12700" cmpd="sng">
                <a:solidFill>
                  <a:srgbClr val="C00000"/>
                </a:solidFill>
                <a:prstDash val="solid"/>
              </a:ln>
              <a:solidFill>
                <a:srgbClr val="FFFF99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2092037" y="4520045"/>
            <a:ext cx="1191491" cy="872836"/>
            <a:chOff x="2092037" y="4544291"/>
            <a:chExt cx="1191491" cy="1163782"/>
          </a:xfrm>
        </p:grpSpPr>
        <p:cxnSp>
          <p:nvCxnSpPr>
            <p:cNvPr id="34" name="Straight Arrow Connector 33"/>
            <p:cNvCxnSpPr/>
            <p:nvPr/>
          </p:nvCxnSpPr>
          <p:spPr bwMode="auto">
            <a:xfrm flipV="1">
              <a:off x="2092037" y="4544291"/>
              <a:ext cx="1191491" cy="595745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Straight Arrow Connector 34"/>
            <p:cNvCxnSpPr/>
            <p:nvPr/>
          </p:nvCxnSpPr>
          <p:spPr bwMode="auto">
            <a:xfrm>
              <a:off x="2092037" y="5112328"/>
              <a:ext cx="1191491" cy="595745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7" name="Group 36"/>
          <p:cNvGrpSpPr/>
          <p:nvPr/>
        </p:nvGrpSpPr>
        <p:grpSpPr>
          <a:xfrm flipH="1">
            <a:off x="5583382" y="4506191"/>
            <a:ext cx="742989" cy="872836"/>
            <a:chOff x="2092037" y="4544291"/>
            <a:chExt cx="1191491" cy="1163782"/>
          </a:xfrm>
        </p:grpSpPr>
        <p:cxnSp>
          <p:nvCxnSpPr>
            <p:cNvPr id="38" name="Straight Arrow Connector 37"/>
            <p:cNvCxnSpPr/>
            <p:nvPr/>
          </p:nvCxnSpPr>
          <p:spPr bwMode="auto">
            <a:xfrm flipV="1">
              <a:off x="2092037" y="4544291"/>
              <a:ext cx="1191491" cy="595745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Straight Arrow Connector 38"/>
            <p:cNvCxnSpPr/>
            <p:nvPr/>
          </p:nvCxnSpPr>
          <p:spPr bwMode="auto">
            <a:xfrm>
              <a:off x="2092037" y="5112328"/>
              <a:ext cx="1191491" cy="595745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40" name="Straight Arrow Connector 39"/>
          <p:cNvCxnSpPr/>
          <p:nvPr/>
        </p:nvCxnSpPr>
        <p:spPr bwMode="auto">
          <a:xfrm flipV="1">
            <a:off x="6326372" y="4927627"/>
            <a:ext cx="448179" cy="1651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Major Difference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535997" y="1103583"/>
            <a:ext cx="3294993" cy="5249918"/>
            <a:chOff x="1529255" y="1213945"/>
            <a:chExt cx="3294993" cy="5249918"/>
          </a:xfrm>
        </p:grpSpPr>
        <p:sp>
          <p:nvSpPr>
            <p:cNvPr id="11" name="Rectangle 10"/>
            <p:cNvSpPr/>
            <p:nvPr/>
          </p:nvSpPr>
          <p:spPr bwMode="auto">
            <a:xfrm>
              <a:off x="1529255" y="1213945"/>
              <a:ext cx="3294993" cy="524991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46999" t="23958" r="30307" b="8333"/>
            <a:stretch>
              <a:fillRect/>
            </a:stretch>
          </p:blipFill>
          <p:spPr bwMode="auto">
            <a:xfrm>
              <a:off x="1760478" y="1456339"/>
              <a:ext cx="2952750" cy="495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 rot="16200000">
              <a:off x="755541" y="3906465"/>
              <a:ext cx="20152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Two-Way Time (ms)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487447" y="1227739"/>
              <a:ext cx="15776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Impedance Log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7" name="Freeform 16"/>
          <p:cNvSpPr/>
          <p:nvPr/>
        </p:nvSpPr>
        <p:spPr bwMode="auto">
          <a:xfrm>
            <a:off x="1671139" y="1671145"/>
            <a:ext cx="635875" cy="504496"/>
          </a:xfrm>
          <a:custGeom>
            <a:avLst/>
            <a:gdLst>
              <a:gd name="connsiteX0" fmla="*/ 599089 w 635875"/>
              <a:gd name="connsiteY0" fmla="*/ 0 h 504496"/>
              <a:gd name="connsiteX1" fmla="*/ 536027 w 635875"/>
              <a:gd name="connsiteY1" fmla="*/ 283779 h 504496"/>
              <a:gd name="connsiteX2" fmla="*/ 0 w 635875"/>
              <a:gd name="connsiteY2" fmla="*/ 504496 h 50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5875" h="504496">
                <a:moveTo>
                  <a:pt x="599089" y="0"/>
                </a:moveTo>
                <a:cubicBezTo>
                  <a:pt x="617482" y="99848"/>
                  <a:pt x="635875" y="199696"/>
                  <a:pt x="536027" y="283779"/>
                </a:cubicBezTo>
                <a:cubicBezTo>
                  <a:pt x="436179" y="367862"/>
                  <a:pt x="218089" y="436179"/>
                  <a:pt x="0" y="504496"/>
                </a:cubicBezTo>
              </a:path>
            </a:pathLst>
          </a:custGeom>
          <a:noFill/>
          <a:ln w="57150" cap="flat" cmpd="sng" algn="ctr">
            <a:solidFill>
              <a:srgbClr val="FF339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1797263" y="2349062"/>
            <a:ext cx="1403131" cy="567559"/>
          </a:xfrm>
          <a:custGeom>
            <a:avLst/>
            <a:gdLst>
              <a:gd name="connsiteX0" fmla="*/ 0 w 1403131"/>
              <a:gd name="connsiteY0" fmla="*/ 0 h 567559"/>
              <a:gd name="connsiteX1" fmla="*/ 614855 w 1403131"/>
              <a:gd name="connsiteY1" fmla="*/ 126124 h 567559"/>
              <a:gd name="connsiteX2" fmla="*/ 1103586 w 1403131"/>
              <a:gd name="connsiteY2" fmla="*/ 441435 h 567559"/>
              <a:gd name="connsiteX3" fmla="*/ 1403131 w 1403131"/>
              <a:gd name="connsiteY3" fmla="*/ 567559 h 56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3131" h="567559">
                <a:moveTo>
                  <a:pt x="0" y="0"/>
                </a:moveTo>
                <a:cubicBezTo>
                  <a:pt x="215462" y="26276"/>
                  <a:pt x="430924" y="52552"/>
                  <a:pt x="614855" y="126124"/>
                </a:cubicBezTo>
                <a:cubicBezTo>
                  <a:pt x="798786" y="199696"/>
                  <a:pt x="972207" y="367863"/>
                  <a:pt x="1103586" y="441435"/>
                </a:cubicBezTo>
                <a:cubicBezTo>
                  <a:pt x="1234965" y="515008"/>
                  <a:pt x="1319048" y="541283"/>
                  <a:pt x="1403131" y="567559"/>
                </a:cubicBezTo>
              </a:path>
            </a:pathLst>
          </a:custGeom>
          <a:noFill/>
          <a:ln w="57150" cap="flat" cmpd="sng" algn="ctr">
            <a:solidFill>
              <a:srgbClr val="FF339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2680132" y="3090041"/>
            <a:ext cx="412531" cy="914400"/>
          </a:xfrm>
          <a:custGeom>
            <a:avLst/>
            <a:gdLst>
              <a:gd name="connsiteX0" fmla="*/ 394138 w 412531"/>
              <a:gd name="connsiteY0" fmla="*/ 0 h 914400"/>
              <a:gd name="connsiteX1" fmla="*/ 394138 w 412531"/>
              <a:gd name="connsiteY1" fmla="*/ 283780 h 914400"/>
              <a:gd name="connsiteX2" fmla="*/ 283779 w 412531"/>
              <a:gd name="connsiteY2" fmla="*/ 536028 h 914400"/>
              <a:gd name="connsiteX3" fmla="*/ 0 w 412531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31" h="914400">
                <a:moveTo>
                  <a:pt x="394138" y="0"/>
                </a:moveTo>
                <a:cubicBezTo>
                  <a:pt x="403334" y="97221"/>
                  <a:pt x="412531" y="194442"/>
                  <a:pt x="394138" y="283780"/>
                </a:cubicBezTo>
                <a:cubicBezTo>
                  <a:pt x="375745" y="373118"/>
                  <a:pt x="349469" y="430925"/>
                  <a:pt x="283779" y="536028"/>
                </a:cubicBezTo>
                <a:cubicBezTo>
                  <a:pt x="218089" y="641131"/>
                  <a:pt x="109044" y="777765"/>
                  <a:pt x="0" y="914400"/>
                </a:cubicBezTo>
              </a:path>
            </a:pathLst>
          </a:custGeom>
          <a:noFill/>
          <a:ln w="57150" cap="flat" cmpd="sng" algn="ctr">
            <a:solidFill>
              <a:srgbClr val="FF339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2081042" y="4083269"/>
            <a:ext cx="1353207" cy="1513490"/>
          </a:xfrm>
          <a:custGeom>
            <a:avLst/>
            <a:gdLst>
              <a:gd name="connsiteX0" fmla="*/ 882869 w 1353207"/>
              <a:gd name="connsiteY0" fmla="*/ 0 h 1513490"/>
              <a:gd name="connsiteX1" fmla="*/ 1245476 w 1353207"/>
              <a:gd name="connsiteY1" fmla="*/ 236483 h 1513490"/>
              <a:gd name="connsiteX2" fmla="*/ 1292772 w 1353207"/>
              <a:gd name="connsiteY2" fmla="*/ 567559 h 1513490"/>
              <a:gd name="connsiteX3" fmla="*/ 882869 w 1353207"/>
              <a:gd name="connsiteY3" fmla="*/ 1182414 h 1513490"/>
              <a:gd name="connsiteX4" fmla="*/ 0 w 1353207"/>
              <a:gd name="connsiteY4" fmla="*/ 1513490 h 1513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207" h="1513490">
                <a:moveTo>
                  <a:pt x="882869" y="0"/>
                </a:moveTo>
                <a:cubicBezTo>
                  <a:pt x="1030014" y="70945"/>
                  <a:pt x="1177159" y="141890"/>
                  <a:pt x="1245476" y="236483"/>
                </a:cubicBezTo>
                <a:cubicBezTo>
                  <a:pt x="1313793" y="331076"/>
                  <a:pt x="1353207" y="409904"/>
                  <a:pt x="1292772" y="567559"/>
                </a:cubicBezTo>
                <a:cubicBezTo>
                  <a:pt x="1232338" y="725214"/>
                  <a:pt x="1098331" y="1024759"/>
                  <a:pt x="882869" y="1182414"/>
                </a:cubicBezTo>
                <a:cubicBezTo>
                  <a:pt x="667407" y="1340069"/>
                  <a:pt x="333703" y="1426779"/>
                  <a:pt x="0" y="1513490"/>
                </a:cubicBezTo>
              </a:path>
            </a:pathLst>
          </a:custGeom>
          <a:noFill/>
          <a:ln w="57150" cap="flat" cmpd="sng" algn="ctr">
            <a:solidFill>
              <a:srgbClr val="FF339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2081042" y="5691352"/>
            <a:ext cx="496614" cy="457200"/>
          </a:xfrm>
          <a:custGeom>
            <a:avLst/>
            <a:gdLst>
              <a:gd name="connsiteX0" fmla="*/ 0 w 496614"/>
              <a:gd name="connsiteY0" fmla="*/ 0 h 457200"/>
              <a:gd name="connsiteX1" fmla="*/ 488731 w 496614"/>
              <a:gd name="connsiteY1" fmla="*/ 189186 h 457200"/>
              <a:gd name="connsiteX2" fmla="*/ 47297 w 496614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6614" h="457200">
                <a:moveTo>
                  <a:pt x="0" y="0"/>
                </a:moveTo>
                <a:cubicBezTo>
                  <a:pt x="240424" y="56493"/>
                  <a:pt x="480848" y="112986"/>
                  <a:pt x="488731" y="189186"/>
                </a:cubicBezTo>
                <a:cubicBezTo>
                  <a:pt x="496614" y="265386"/>
                  <a:pt x="271955" y="361293"/>
                  <a:pt x="47297" y="457200"/>
                </a:cubicBezTo>
              </a:path>
            </a:pathLst>
          </a:custGeom>
          <a:noFill/>
          <a:ln w="57150" cap="flat" cmpd="sng" algn="ctr">
            <a:solidFill>
              <a:srgbClr val="FF339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4332822" y="1129862"/>
            <a:ext cx="3218053" cy="5292604"/>
            <a:chOff x="4837334" y="1129862"/>
            <a:chExt cx="3218053" cy="5292604"/>
          </a:xfrm>
        </p:grpSpPr>
        <p:sp>
          <p:nvSpPr>
            <p:cNvPr id="12" name="Rectangle 11"/>
            <p:cNvSpPr/>
            <p:nvPr/>
          </p:nvSpPr>
          <p:spPr bwMode="auto">
            <a:xfrm>
              <a:off x="4837334" y="1129862"/>
              <a:ext cx="3179379" cy="524991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407572" y="1189639"/>
              <a:ext cx="25170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Relative Impedance Units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4066964" y="3538597"/>
              <a:ext cx="20152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Two-Way Time (ms)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aphicFrame>
          <p:nvGraphicFramePr>
            <p:cNvPr id="24" name="Chart 2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09223919"/>
                </p:ext>
              </p:extLst>
            </p:nvPr>
          </p:nvGraphicFramePr>
          <p:xfrm>
            <a:off x="5393230" y="1553015"/>
            <a:ext cx="2505156" cy="48694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25" name="Straight Connector 24"/>
            <p:cNvCxnSpPr/>
            <p:nvPr/>
          </p:nvCxnSpPr>
          <p:spPr>
            <a:xfrm flipV="1">
              <a:off x="5473025" y="1551445"/>
              <a:ext cx="36744" cy="471600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7883236" y="1551445"/>
              <a:ext cx="36744" cy="471600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6075578" y="1551445"/>
              <a:ext cx="36744" cy="471600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6376855" y="1551445"/>
              <a:ext cx="36744" cy="4716003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6678131" y="1551445"/>
              <a:ext cx="36744" cy="471600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6979408" y="1551445"/>
              <a:ext cx="36744" cy="471600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V="1">
              <a:off x="7280684" y="1551445"/>
              <a:ext cx="36744" cy="471600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7581961" y="1551445"/>
              <a:ext cx="36744" cy="471600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5774302" y="1551445"/>
              <a:ext cx="36744" cy="471600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445417" y="6250753"/>
              <a:ext cx="248713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5306038" y="1457792"/>
              <a:ext cx="314510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-150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03025" y="1457792"/>
              <a:ext cx="314510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-100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308729" y="1457792"/>
              <a:ext cx="21993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931424" y="1457792"/>
              <a:ext cx="279243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-50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764923" y="1457792"/>
              <a:ext cx="290464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50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467936" y="1457792"/>
              <a:ext cx="290464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r>
                <a:rPr lang="en-US" sz="5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859592" y="1457792"/>
              <a:ext cx="290464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100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586556" y="1457792"/>
              <a:ext cx="25519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50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161369" y="1457792"/>
              <a:ext cx="290464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150</a:t>
              </a:r>
              <a:endParaRPr lang="en-US" sz="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>
              <a:off x="5445417" y="1627082"/>
              <a:ext cx="248713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125"/>
            <p:cNvGrpSpPr/>
            <p:nvPr/>
          </p:nvGrpSpPr>
          <p:grpSpPr>
            <a:xfrm>
              <a:off x="5174357" y="1776899"/>
              <a:ext cx="2742394" cy="4218737"/>
              <a:chOff x="397291" y="1503207"/>
              <a:chExt cx="5453175" cy="8388839"/>
            </a:xfrm>
          </p:grpSpPr>
          <p:grpSp>
            <p:nvGrpSpPr>
              <p:cNvPr id="48" name="Group 124"/>
              <p:cNvGrpSpPr/>
              <p:nvPr/>
            </p:nvGrpSpPr>
            <p:grpSpPr>
              <a:xfrm>
                <a:off x="904875" y="1614367"/>
                <a:ext cx="4945591" cy="8107959"/>
                <a:chOff x="0" y="1614367"/>
                <a:chExt cx="4945591" cy="8107959"/>
              </a:xfrm>
            </p:grpSpPr>
            <p:cxnSp>
              <p:nvCxnSpPr>
                <p:cNvPr id="59" name="Straight Connector 58"/>
                <p:cNvCxnSpPr/>
                <p:nvPr/>
              </p:nvCxnSpPr>
              <p:spPr>
                <a:xfrm>
                  <a:off x="0" y="1614367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0" y="2627862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0" y="3641357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>
                  <a:off x="0" y="4654852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>
                  <a:off x="0" y="5668347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/>
                <p:nvPr/>
              </p:nvCxnSpPr>
              <p:spPr>
                <a:xfrm>
                  <a:off x="0" y="6681842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>
                  <a:off x="0" y="7695337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0" y="8708832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>
                  <a:off x="0" y="9722326"/>
                  <a:ext cx="4945591" cy="0"/>
                </a:xfrm>
                <a:prstGeom prst="line">
                  <a:avLst/>
                </a:prstGeom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Group 123"/>
              <p:cNvGrpSpPr/>
              <p:nvPr/>
            </p:nvGrpSpPr>
            <p:grpSpPr>
              <a:xfrm>
                <a:off x="397291" y="1503207"/>
                <a:ext cx="656127" cy="8388839"/>
                <a:chOff x="397291" y="1503207"/>
                <a:chExt cx="656127" cy="8388839"/>
              </a:xfrm>
            </p:grpSpPr>
            <p:sp>
              <p:nvSpPr>
                <p:cNvPr id="50" name="TextBox 49"/>
                <p:cNvSpPr txBox="1"/>
                <p:nvPr/>
              </p:nvSpPr>
              <p:spPr>
                <a:xfrm>
                  <a:off x="397291" y="8606883"/>
                  <a:ext cx="647706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1000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397291" y="9613328"/>
                  <a:ext cx="647706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1050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475838" y="6577262"/>
                  <a:ext cx="577580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900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>
                <a:xfrm>
                  <a:off x="475838" y="7592073"/>
                  <a:ext cx="577580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950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475838" y="4547641"/>
                  <a:ext cx="577580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800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475838" y="5562451"/>
                  <a:ext cx="577580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850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475838" y="2518018"/>
                  <a:ext cx="577580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700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475838" y="3532828"/>
                  <a:ext cx="577580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750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475838" y="1503207"/>
                  <a:ext cx="577580" cy="2787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60000"/>
                    </a:lnSpc>
                  </a:pPr>
                  <a:r>
                    <a:rPr lang="en-US" sz="500" dirty="0" smtClean="0"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650</a:t>
                  </a:r>
                  <a:endParaRPr lang="en-US" sz="500" dirty="0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</p:grpSp>
        </p:grpSp>
      </p:grpSp>
      <p:sp>
        <p:nvSpPr>
          <p:cNvPr id="22" name="TextBox 21"/>
          <p:cNvSpPr txBox="1"/>
          <p:nvPr/>
        </p:nvSpPr>
        <p:spPr>
          <a:xfrm>
            <a:off x="6479627" y="2885089"/>
            <a:ext cx="2333297" cy="1077218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Relative Impedance lacks the low frequency trends and the high frequency oscillations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95440" y="5985205"/>
            <a:ext cx="1555300" cy="4308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169863" indent="-169863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Chopra and Sharma, 2012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430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58464</TotalTime>
  <Words>2473</Words>
  <Application>Microsoft Macintosh PowerPoint</Application>
  <PresentationFormat>On-screen Show (4:3)</PresentationFormat>
  <Paragraphs>310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Design</vt:lpstr>
      <vt:lpstr>Petroleum Geology &amp; Geophysics</vt:lpstr>
      <vt:lpstr>Objectives</vt:lpstr>
      <vt:lpstr>A Quick Review</vt:lpstr>
      <vt:lpstr>Forward Seismic Modeling</vt:lpstr>
      <vt:lpstr>Inverse Seismic Modeling</vt:lpstr>
      <vt:lpstr>The Ultimate Goal</vt:lpstr>
      <vt:lpstr>Definition</vt:lpstr>
      <vt:lpstr>Relative Impedance</vt:lpstr>
      <vt:lpstr>The Major Difference</vt:lpstr>
      <vt:lpstr>Limitation of Relative Impedance</vt:lpstr>
      <vt:lpstr>Frequency Content</vt:lpstr>
      <vt:lpstr>Two Types of Impedance Data</vt:lpstr>
      <vt:lpstr>Two Types of Impedance Data</vt:lpstr>
      <vt:lpstr>Low Frequencies from Stacking Velocities</vt:lpstr>
      <vt:lpstr>Frequency Spectra</vt:lpstr>
      <vt:lpstr>Acoustic Impedance Data</vt:lpstr>
      <vt:lpstr>Impedance Data: Value</vt:lpstr>
      <vt:lpstr>Assumptions for Post Stack Inversion</vt:lpstr>
      <vt:lpstr>Inversion Process</vt:lpstr>
      <vt:lpstr>Example 1</vt:lpstr>
      <vt:lpstr>Example 1</vt:lpstr>
      <vt:lpstr>Example 2</vt:lpstr>
      <vt:lpstr>Example 3</vt:lpstr>
      <vt:lpstr>Summary</vt:lpstr>
      <vt:lpstr>References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298</cp:revision>
  <cp:lastPrinted>2015-02-26T18:22:03Z</cp:lastPrinted>
  <dcterms:created xsi:type="dcterms:W3CDTF">2001-11-20T13:29:42Z</dcterms:created>
  <dcterms:modified xsi:type="dcterms:W3CDTF">2016-10-31T20:44:50Z</dcterms:modified>
</cp:coreProperties>
</file>